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  <p:sldMasterId id="2147483658" r:id="rId2"/>
    <p:sldMasterId id="2147484563" r:id="rId3"/>
    <p:sldMasterId id="2147484576" r:id="rId4"/>
    <p:sldMasterId id="2147484990" r:id="rId5"/>
    <p:sldMasterId id="2147485002" r:id="rId6"/>
  </p:sldMasterIdLst>
  <p:notesMasterIdLst>
    <p:notesMasterId r:id="rId28"/>
  </p:notesMasterIdLst>
  <p:handoutMasterIdLst>
    <p:handoutMasterId r:id="rId29"/>
  </p:handoutMasterIdLst>
  <p:sldIdLst>
    <p:sldId id="927" r:id="rId7"/>
    <p:sldId id="758" r:id="rId8"/>
    <p:sldId id="916" r:id="rId9"/>
    <p:sldId id="919" r:id="rId10"/>
    <p:sldId id="920" r:id="rId11"/>
    <p:sldId id="921" r:id="rId12"/>
    <p:sldId id="922" r:id="rId13"/>
    <p:sldId id="929" r:id="rId14"/>
    <p:sldId id="930" r:id="rId15"/>
    <p:sldId id="903" r:id="rId16"/>
    <p:sldId id="928" r:id="rId17"/>
    <p:sldId id="774" r:id="rId18"/>
    <p:sldId id="931" r:id="rId19"/>
    <p:sldId id="938" r:id="rId20"/>
    <p:sldId id="939" r:id="rId21"/>
    <p:sldId id="940" r:id="rId22"/>
    <p:sldId id="933" r:id="rId23"/>
    <p:sldId id="934" r:id="rId24"/>
    <p:sldId id="936" r:id="rId25"/>
    <p:sldId id="937" r:id="rId26"/>
    <p:sldId id="775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0000"/>
    <a:srgbClr val="00CCFF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83" autoAdjust="0"/>
  </p:normalViewPr>
  <p:slideViewPr>
    <p:cSldViewPr>
      <p:cViewPr varScale="1">
        <p:scale>
          <a:sx n="118" d="100"/>
          <a:sy n="118" d="100"/>
        </p:scale>
        <p:origin x="114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6"/>
    </p:cViewPr>
  </p:sorterViewPr>
  <p:notesViewPr>
    <p:cSldViewPr>
      <p:cViewPr varScale="1">
        <p:scale>
          <a:sx n="40" d="100"/>
          <a:sy n="40" d="100"/>
        </p:scale>
        <p:origin x="-13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D90A5F-BA76-4506-A0DF-BAA2024F6D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98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65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E1408CF-F127-4B92-8CAB-8CBD0CAC9F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4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E60158-D1E1-4D61-95CC-6439A2ADAE1B}" type="slidenum">
              <a:rPr lang="en-US" altLang="cs-CZ"/>
              <a:pPr/>
              <a:t>5</a:t>
            </a:fld>
            <a:endParaRPr lang="en-US" altLang="cs-CZ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469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16FFB-FE60-2846-897B-A036F64AA489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25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16FFB-FE60-2846-897B-A036F64AA489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5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16FFB-FE60-2846-897B-A036F64AA489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8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27778A-6E9A-4855-9375-5362FBA25E03}" type="slidenum">
              <a:rPr lang="en-US" altLang="cs-CZ"/>
              <a:pPr/>
              <a:t>6</a:t>
            </a:fld>
            <a:endParaRPr lang="en-US" altLang="cs-CZ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287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51347C-171D-4BD8-9D79-B4EB9DB63F40}" type="slidenum">
              <a:rPr lang="en-US" altLang="cs-CZ"/>
              <a:pPr/>
              <a:t>7</a:t>
            </a:fld>
            <a:endParaRPr lang="en-US" altLang="cs-CZ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154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51347C-171D-4BD8-9D79-B4EB9DB63F40}" type="slidenum">
              <a:rPr lang="en-US" altLang="cs-CZ"/>
              <a:pPr/>
              <a:t>8</a:t>
            </a:fld>
            <a:endParaRPr lang="en-US" altLang="cs-CZ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608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8170E-B486-4B7A-8485-EE4145F430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95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432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790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07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16FFB-FE60-2846-897B-A036F64AA489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0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5113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600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7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23E1-5525-46DF-A8DC-B628C8863C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67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8E04-5273-4739-81C8-D75D1477BC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0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1"/>
            <a:ext cx="27432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1"/>
            <a:ext cx="80264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8C07-20C0-4783-930D-D10CB87150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099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92101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5599-8CF6-4666-9367-0723EBC47E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06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93851" y="3429001"/>
            <a:ext cx="8159749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4554" y="1143000"/>
            <a:ext cx="10502900" cy="1143000"/>
          </a:xfrm>
        </p:spPr>
        <p:txBody>
          <a:bodyPr anchor="ctr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7588" y="3276600"/>
            <a:ext cx="9376833" cy="1905000"/>
          </a:xfrm>
        </p:spPr>
        <p:txBody>
          <a:bodyPr/>
          <a:lstStyle>
            <a:lvl1pPr marL="0" indent="0" algn="ctr"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11988927" y="6486740"/>
            <a:ext cx="186013" cy="1853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80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907B-59CC-4CD7-A278-8613DF54C7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32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453D-08D4-42FC-9053-4957A08783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04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033" y="981074"/>
            <a:ext cx="5393267" cy="53276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981074"/>
            <a:ext cx="5393267" cy="53276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6B62-D3A2-42C3-9781-16BE4AE2BB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9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E01B-A2C6-4636-AC6D-2055075491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3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3565-ED47-4CEA-A534-847A27E0D2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40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A0F4F-249F-4EDA-B541-A6E05CEA12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9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00ED-10AF-43AF-9495-4C92B4055C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885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4E27-6352-47F8-BE1F-484D6CE6D5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34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DBFBF-8C91-4CB6-8AA9-3D5AD0D33F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82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FC5A-DBAF-4044-B1F8-A09E979A61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144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1237" y="188914"/>
            <a:ext cx="2925233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537" y="188914"/>
            <a:ext cx="857250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7549-1542-48CB-943F-D1DB7B4F0C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636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5534" y="188915"/>
            <a:ext cx="11700933" cy="6159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0033" y="981078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86500" y="981078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033" y="3721102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6500" y="3721102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61E3-7F4E-48AB-9C68-DFFC248854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088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600">
              <a:solidFill>
                <a:srgbClr val="FFFFFF"/>
              </a:solidFill>
            </a:endParaRP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CC38-C670-4C3B-AB41-CAF3B17EA2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223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E069-4FD4-4068-89E0-A64728898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05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6FB1-2F9B-434B-AE58-1BFAA51762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99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20A44-6D5D-4BA1-BAE7-2A19FDF81C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636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34A9C-80E3-4C59-BACC-0F9EF1E0C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5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E333B-6A6B-4D11-B8B3-20EC91A444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86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5BF5-1F15-44CD-BB78-A74A464990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622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4A8D-9D18-4186-8762-6A38C42A28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316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3D7C3-A5D0-4CAD-9E9C-226A998FA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125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A84C-EA17-482D-B0E7-A1C69F07D6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593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BF841-E157-4209-920D-5CA27F925C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59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96C1-6455-48F4-905E-43DA2162FF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39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5DBB-6926-48AD-AAF6-68C1741BAA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644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93851" y="3429000"/>
            <a:ext cx="8159749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4551" y="1143000"/>
            <a:ext cx="10502900" cy="1143000"/>
          </a:xfrm>
        </p:spPr>
        <p:txBody>
          <a:bodyPr anchor="ctr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7585" y="3276600"/>
            <a:ext cx="9376833" cy="1905000"/>
          </a:xfrm>
        </p:spPr>
        <p:txBody>
          <a:bodyPr/>
          <a:lstStyle>
            <a:lvl1pPr marL="0" indent="0" algn="ctr"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11988927" y="6487534"/>
            <a:ext cx="186013" cy="1853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71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D25A-AEF0-4DB0-8632-340FD4FD64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3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01CA-BE68-4C0B-A64E-6C82E697C8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64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18E44-C36A-4E48-879C-ACF72D44CB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94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033" y="981075"/>
            <a:ext cx="5393267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981075"/>
            <a:ext cx="5393267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63F8-DFBF-4C2B-BE06-D19FE29556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314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18ED-DBFB-4602-B2B6-9EBCA14953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076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5C07-5FBE-4665-B711-BCF4A21C2D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496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55BAF-AEDB-4AA7-B017-3A0CE07222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368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4A86-1831-4D14-A61D-DBBED7D427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789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2CF8B-118F-44D1-8C65-F60FD46218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033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C962-188C-43A0-AEA7-5E55A27913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949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1234" y="188913"/>
            <a:ext cx="2925233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534" y="188913"/>
            <a:ext cx="857250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7C8ED-F277-4FE0-B408-AF6AB12ED4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780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5534" y="188913"/>
            <a:ext cx="11700933" cy="61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0033" y="981076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86500" y="981076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033" y="3721101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6500" y="3721101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610F-71B0-41D9-AE4B-FED834B1A8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194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389903"/>
            <a:ext cx="186013" cy="1853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9834" y="6246814"/>
            <a:ext cx="3862917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11237241" y="6246813"/>
            <a:ext cx="343043" cy="24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C4BF-21BD-4129-BF70-961A25A46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3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9F19-3448-4B9E-A055-EB49445814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19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2A38958-C589-4AD1-B490-2C294BBF89D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E58BF3B-D3E6-4929-ABFF-C3DAFD9B9EDE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976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B34F604-72D7-4924-B87F-4E01313193B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12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822D73D-59F1-471C-A493-C71CDB0EBACC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238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4924F42-A554-401F-8F7F-11443563696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499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BEE4117-E945-4237-AD38-2C71BD072229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4641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E35A903-7CA4-43AE-8083-3D36BFC62B7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0200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54BD123-0A2A-43B2-B838-62FA16E9594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137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0667ACF-1F06-4997-A913-E3794318A801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348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D3C7D42-3B1B-4583-BDD4-06167CA091A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028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B88A000-B1F1-4D1E-A39B-F38A47CE167A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57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2BEA-499F-4642-BCCC-B362AA41AC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6885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EFD9991-35CD-49A3-9D76-FA57EB5915F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363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2A38958-C589-4AD1-B490-2C294BBF89D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E58BF3B-D3E6-4929-ABFF-C3DAFD9B9EDE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51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B34F604-72D7-4924-B87F-4E01313193B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919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822D73D-59F1-471C-A493-C71CDB0EBACC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20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4924F42-A554-401F-8F7F-11443563696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28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BEE4117-E945-4237-AD38-2C71BD072229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8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E35A903-7CA4-43AE-8083-3D36BFC62B7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40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54BD123-0A2A-43B2-B838-62FA16E9594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840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0667ACF-1F06-4997-A913-E3794318A801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5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D3C7D42-3B1B-4583-BDD4-06167CA091A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EC20-2FA2-4EA8-BC46-B73EC3EA7D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5358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B88A000-B1F1-4D1E-A39B-F38A47CE167A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4796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EFD9991-35CD-49A3-9D76-FA57EB5915F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02/12/2021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Meeting, Place, Date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560AB44-2D2E-436A-A514-8534E37AF1D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3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927-7575-4222-8865-7FC03142CF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57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A7C1-6ACA-48F0-9E5B-39DF4306EB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2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510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0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0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191416D-AC02-4B7A-9FC4-A5ABFB51AE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74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  <p:sldLayoutId id="214748495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2452" y="6491503"/>
            <a:ext cx="186013" cy="18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6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1" y="6629400"/>
            <a:ext cx="5626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5534" y="188913"/>
            <a:ext cx="1170093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12" tIns="34925" rIns="74612" bIns="34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Klicken Sie, um das Titelformat zu bearbeiten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034" y="979488"/>
            <a:ext cx="1098973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12" tIns="34925" rIns="74612" bIns="34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Klicken Sie, um die Formate des Vorlagentextes zu bearbeiten</a:t>
            </a:r>
          </a:p>
          <a:p>
            <a:pPr lvl="1"/>
            <a:r>
              <a:rPr lang="en-GB" altLang="cs-CZ" smtClean="0"/>
              <a:t>Zweite Ebene</a:t>
            </a:r>
          </a:p>
          <a:p>
            <a:pPr lvl="2"/>
            <a:r>
              <a:rPr lang="en-GB" altLang="cs-CZ" smtClean="0"/>
              <a:t>Dritte Ebene</a:t>
            </a:r>
          </a:p>
          <a:p>
            <a:pPr lvl="3"/>
            <a:r>
              <a:rPr lang="en-GB" altLang="cs-CZ" smtClean="0"/>
              <a:t>Vierte Ebene</a:t>
            </a:r>
          </a:p>
        </p:txBody>
      </p:sp>
      <p:sp>
        <p:nvSpPr>
          <p:cNvPr id="609287" name="Text Box 7"/>
          <p:cNvSpPr txBox="1">
            <a:spLocks noChangeArrowheads="1"/>
          </p:cNvSpPr>
          <p:nvPr/>
        </p:nvSpPr>
        <p:spPr bwMode="auto">
          <a:xfrm>
            <a:off x="374652" y="3048000"/>
            <a:ext cx="11535833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/>
          </a:p>
        </p:txBody>
      </p:sp>
      <p:sp>
        <p:nvSpPr>
          <p:cNvPr id="609288" name="Text Box 8"/>
          <p:cNvSpPr txBox="1">
            <a:spLocks noChangeArrowheads="1"/>
          </p:cNvSpPr>
          <p:nvPr/>
        </p:nvSpPr>
        <p:spPr bwMode="auto">
          <a:xfrm>
            <a:off x="563033" y="3657600"/>
            <a:ext cx="10972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/>
          </a:p>
        </p:txBody>
      </p:sp>
      <p:sp>
        <p:nvSpPr>
          <p:cNvPr id="609289" name="Text Box 9"/>
          <p:cNvSpPr txBox="1">
            <a:spLocks noChangeArrowheads="1"/>
          </p:cNvSpPr>
          <p:nvPr/>
        </p:nvSpPr>
        <p:spPr bwMode="auto">
          <a:xfrm>
            <a:off x="1500718" y="3810000"/>
            <a:ext cx="9097433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/>
          </a:p>
        </p:txBody>
      </p:sp>
      <p:sp>
        <p:nvSpPr>
          <p:cNvPr id="609290" name="Text Box 10"/>
          <p:cNvSpPr txBox="1">
            <a:spLocks noChangeArrowheads="1"/>
          </p:cNvSpPr>
          <p:nvPr/>
        </p:nvSpPr>
        <p:spPr bwMode="auto">
          <a:xfrm>
            <a:off x="1593851" y="3429000"/>
            <a:ext cx="7596716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000"/>
          </a:p>
        </p:txBody>
      </p:sp>
      <p:sp>
        <p:nvSpPr>
          <p:cNvPr id="609291" name="Text Box 11"/>
          <p:cNvSpPr txBox="1">
            <a:spLocks noChangeArrowheads="1"/>
          </p:cNvSpPr>
          <p:nvPr/>
        </p:nvSpPr>
        <p:spPr bwMode="auto">
          <a:xfrm>
            <a:off x="1500718" y="6248401"/>
            <a:ext cx="2906183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/>
          </a:p>
        </p:txBody>
      </p:sp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937685" y="3200401"/>
            <a:ext cx="787823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  <p:sldLayoutId id="2147484977" r:id="rId3"/>
    <p:sldLayoutId id="2147484978" r:id="rId4"/>
    <p:sldLayoutId id="2147484979" r:id="rId5"/>
    <p:sldLayoutId id="2147484980" r:id="rId6"/>
    <p:sldLayoutId id="2147484981" r:id="rId7"/>
    <p:sldLayoutId id="2147484982" r:id="rId8"/>
    <p:sldLayoutId id="2147484983" r:id="rId9"/>
    <p:sldLayoutId id="2147484984" r:id="rId10"/>
    <p:sldLayoutId id="2147484985" r:id="rId11"/>
    <p:sldLayoutId id="214748498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+mj-lt"/>
          <a:ea typeface="+mj-ea"/>
          <a:cs typeface="+mj-cs"/>
        </a:defRPr>
      </a:lvl1pPr>
      <a:lvl2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2pPr>
      <a:lvl3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3pPr>
      <a:lvl4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4pPr>
      <a:lvl5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5pPr>
      <a:lvl6pPr marL="4572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6pPr>
      <a:lvl7pPr marL="9144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7pPr>
      <a:lvl8pPr marL="13716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8pPr>
      <a:lvl9pPr marL="18288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9pPr>
    </p:titleStyle>
    <p:bodyStyle>
      <a:lvl1pPr marL="195263" indent="-195263" algn="l" defTabSz="7366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371475" algn="l" defTabSz="736600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2pPr>
      <a:lvl3pPr marL="1233488" indent="-285750" algn="l" defTabSz="736600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714500" indent="-290513" algn="l" defTabSz="736600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*"/>
        <a:defRPr sz="1600">
          <a:solidFill>
            <a:schemeClr val="tx1"/>
          </a:solidFill>
          <a:latin typeface="+mn-lt"/>
        </a:defRPr>
      </a:lvl4pPr>
      <a:lvl5pPr marL="2516188" indent="-228600" algn="l" defTabSz="7366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9733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4305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8877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3449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510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0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0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5164B10-0473-4260-88F8-9452FF0262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7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  <p:sldLayoutId id="214748496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2451" y="6490709"/>
            <a:ext cx="186013" cy="18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1" y="6629400"/>
            <a:ext cx="5626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20209" y="6643689"/>
            <a:ext cx="343043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1B85AA-D3F6-4C0D-BFA9-F08001AB63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5534" y="188913"/>
            <a:ext cx="1170093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12" tIns="34925" rIns="74612" bIns="34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Klicken Sie, um das Titelformat zu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034" y="981075"/>
            <a:ext cx="1098973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12" tIns="34925" rIns="74612" bIns="34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Klicken Sie, um die Formate des Vorlagentextes zu bearbeiten</a:t>
            </a:r>
          </a:p>
          <a:p>
            <a:pPr lvl="1"/>
            <a:r>
              <a:rPr lang="en-GB" altLang="cs-CZ" smtClean="0"/>
              <a:t>Zweite Ebene</a:t>
            </a:r>
          </a:p>
          <a:p>
            <a:pPr lvl="2"/>
            <a:r>
              <a:rPr lang="en-GB" altLang="cs-CZ" smtClean="0"/>
              <a:t>Dritte Ebene</a:t>
            </a:r>
          </a:p>
          <a:p>
            <a:pPr lvl="3"/>
            <a:r>
              <a:rPr lang="en-GB" altLang="cs-CZ" smtClean="0"/>
              <a:t>Vierte Ebene</a:t>
            </a:r>
          </a:p>
        </p:txBody>
      </p:sp>
      <p:sp>
        <p:nvSpPr>
          <p:cNvPr id="609287" name="Text Box 7"/>
          <p:cNvSpPr txBox="1">
            <a:spLocks noChangeArrowheads="1"/>
          </p:cNvSpPr>
          <p:nvPr/>
        </p:nvSpPr>
        <p:spPr bwMode="auto">
          <a:xfrm>
            <a:off x="374652" y="3048001"/>
            <a:ext cx="1153583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609288" name="Text Box 8"/>
          <p:cNvSpPr txBox="1">
            <a:spLocks noChangeArrowheads="1"/>
          </p:cNvSpPr>
          <p:nvPr/>
        </p:nvSpPr>
        <p:spPr bwMode="auto">
          <a:xfrm>
            <a:off x="563033" y="3657601"/>
            <a:ext cx="10972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609289" name="Text Box 9"/>
          <p:cNvSpPr txBox="1">
            <a:spLocks noChangeArrowheads="1"/>
          </p:cNvSpPr>
          <p:nvPr/>
        </p:nvSpPr>
        <p:spPr bwMode="auto">
          <a:xfrm>
            <a:off x="1500718" y="3810001"/>
            <a:ext cx="909743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609290" name="Text Box 10"/>
          <p:cNvSpPr txBox="1">
            <a:spLocks noChangeArrowheads="1"/>
          </p:cNvSpPr>
          <p:nvPr/>
        </p:nvSpPr>
        <p:spPr bwMode="auto">
          <a:xfrm>
            <a:off x="1593851" y="3429001"/>
            <a:ext cx="7596716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609291" name="Text Box 11"/>
          <p:cNvSpPr txBox="1">
            <a:spLocks noChangeArrowheads="1"/>
          </p:cNvSpPr>
          <p:nvPr/>
        </p:nvSpPr>
        <p:spPr bwMode="auto">
          <a:xfrm>
            <a:off x="1500718" y="6248400"/>
            <a:ext cx="290618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937685" y="3200400"/>
            <a:ext cx="78782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  <p:sldLayoutId id="2147484973" r:id="rId12"/>
    <p:sldLayoutId id="214748498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+mj-lt"/>
          <a:ea typeface="+mj-ea"/>
          <a:cs typeface="+mj-cs"/>
        </a:defRPr>
      </a:lvl1pPr>
      <a:lvl2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2pPr>
      <a:lvl3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3pPr>
      <a:lvl4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4pPr>
      <a:lvl5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5pPr>
      <a:lvl6pPr marL="4572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6pPr>
      <a:lvl7pPr marL="9144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7pPr>
      <a:lvl8pPr marL="13716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8pPr>
      <a:lvl9pPr marL="18288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9pPr>
    </p:titleStyle>
    <p:bodyStyle>
      <a:lvl1pPr marL="195263" indent="-195263" algn="l" defTabSz="7366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371475" algn="l" defTabSz="736600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2pPr>
      <a:lvl3pPr marL="1233488" indent="-285750" algn="l" defTabSz="736600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714500" indent="-290513" algn="l" defTabSz="736600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*"/>
        <a:defRPr sz="1600">
          <a:solidFill>
            <a:schemeClr val="tx1"/>
          </a:solidFill>
          <a:latin typeface="+mn-lt"/>
        </a:defRPr>
      </a:lvl4pPr>
      <a:lvl5pPr marL="2516188" indent="-228600" algn="l" defTabSz="7366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9733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4305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8877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3449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CB8B68-4B6A-4348-9512-F44A7CD03716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28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  <p:sldLayoutId id="2147484992" r:id="rId2"/>
    <p:sldLayoutId id="2147484993" r:id="rId3"/>
    <p:sldLayoutId id="2147484994" r:id="rId4"/>
    <p:sldLayoutId id="2147484995" r:id="rId5"/>
    <p:sldLayoutId id="2147484996" r:id="rId6"/>
    <p:sldLayoutId id="2147484997" r:id="rId7"/>
    <p:sldLayoutId id="2147484998" r:id="rId8"/>
    <p:sldLayoutId id="2147484999" r:id="rId9"/>
    <p:sldLayoutId id="2147485000" r:id="rId10"/>
    <p:sldLayoutId id="21474850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CB8B68-4B6A-4348-9512-F44A7CD03716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00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352" y="3284984"/>
            <a:ext cx="11521280" cy="149388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cap="all" dirty="0" smtClean="0">
                <a:latin typeface="Monotype Corsiva" pitchFamily="66" charset="0"/>
              </a:rPr>
              <a:t>Projekt </a:t>
            </a:r>
            <a:r>
              <a:rPr lang="cs-CZ" sz="3600" b="1" cap="all" dirty="0">
                <a:latin typeface="Monotype Corsiva" pitchFamily="66" charset="0"/>
              </a:rPr>
              <a:t>CORDEX </a:t>
            </a:r>
            <a:r>
              <a:rPr lang="cs-CZ" sz="3600" b="1" cap="all" dirty="0" smtClean="0">
                <a:latin typeface="Monotype Corsiva" pitchFamily="66" charset="0"/>
              </a:rPr>
              <a:t>– FPS </a:t>
            </a:r>
            <a:r>
              <a:rPr lang="cs-CZ" sz="3600" b="1" cap="all" dirty="0" err="1">
                <a:latin typeface="Monotype Corsiva" pitchFamily="66" charset="0"/>
              </a:rPr>
              <a:t>Urbanization</a:t>
            </a:r>
            <a:r>
              <a:rPr lang="cs-CZ" sz="3600" b="1" cap="all" dirty="0">
                <a:latin typeface="Monotype Corsiva" pitchFamily="66" charset="0"/>
              </a:rPr>
              <a:t> and </a:t>
            </a:r>
            <a:r>
              <a:rPr lang="cs-CZ" sz="3600" b="1" cap="all" dirty="0" err="1">
                <a:latin typeface="Monotype Corsiva" pitchFamily="66" charset="0"/>
              </a:rPr>
              <a:t>Regional</a:t>
            </a:r>
            <a:r>
              <a:rPr lang="cs-CZ" sz="3600" b="1" cap="all" dirty="0">
                <a:latin typeface="Monotype Corsiva" pitchFamily="66" charset="0"/>
              </a:rPr>
              <a:t> </a:t>
            </a:r>
            <a:r>
              <a:rPr lang="cs-CZ" sz="3600" b="1" cap="all" dirty="0" err="1">
                <a:latin typeface="Monotype Corsiva" pitchFamily="66" charset="0"/>
              </a:rPr>
              <a:t>Climate</a:t>
            </a:r>
            <a:r>
              <a:rPr lang="cs-CZ" sz="3600" b="1" cap="all" dirty="0">
                <a:latin typeface="Monotype Corsiva" pitchFamily="66" charset="0"/>
              </a:rPr>
              <a:t> </a:t>
            </a:r>
            <a:r>
              <a:rPr lang="cs-CZ" sz="3600" b="1" cap="all" dirty="0" err="1">
                <a:latin typeface="Monotype Corsiva" pitchFamily="66" charset="0"/>
              </a:rPr>
              <a:t>Change</a:t>
            </a:r>
            <a:r>
              <a:rPr lang="cs-CZ" sz="3600" b="1" cap="all" dirty="0">
                <a:latin typeface="Monotype Corsiva" pitchFamily="66" charset="0"/>
              </a:rPr>
              <a:t> </a:t>
            </a:r>
            <a:r>
              <a:rPr lang="cs-CZ" sz="3600" b="1" cap="all" dirty="0" smtClean="0">
                <a:latin typeface="Monotype Corsiva" pitchFamily="66" charset="0"/>
              </a:rPr>
              <a:t/>
            </a:r>
            <a:br>
              <a:rPr lang="cs-CZ" sz="3600" b="1" cap="all" dirty="0" smtClean="0">
                <a:latin typeface="Monotype Corsiva" pitchFamily="66" charset="0"/>
              </a:rPr>
            </a:br>
            <a:r>
              <a:rPr lang="cs-CZ" sz="3600" b="1" cap="all" dirty="0" smtClean="0">
                <a:latin typeface="Monotype Corsiva" pitchFamily="66" charset="0"/>
              </a:rPr>
              <a:t>„</a:t>
            </a:r>
            <a:r>
              <a:rPr lang="cs-CZ" sz="3600" b="1" cap="all" dirty="0" err="1">
                <a:latin typeface="Monotype Corsiva" pitchFamily="66" charset="0"/>
              </a:rPr>
              <a:t>Proof</a:t>
            </a:r>
            <a:r>
              <a:rPr lang="cs-CZ" sz="3600" b="1" cap="all" dirty="0">
                <a:latin typeface="Monotype Corsiva" pitchFamily="66" charset="0"/>
              </a:rPr>
              <a:t> of </a:t>
            </a:r>
            <a:r>
              <a:rPr lang="cs-CZ" sz="3600" b="1" cap="all" dirty="0" err="1">
                <a:latin typeface="Monotype Corsiva" pitchFamily="66" charset="0"/>
              </a:rPr>
              <a:t>concept</a:t>
            </a:r>
            <a:r>
              <a:rPr lang="cs-CZ" sz="3600" b="1" cap="all" dirty="0" smtClean="0">
                <a:latin typeface="Monotype Corsiva" pitchFamily="66" charset="0"/>
              </a:rPr>
              <a:t>“ </a:t>
            </a:r>
            <a:r>
              <a:rPr lang="cs-CZ" sz="3600" b="1" cap="all" dirty="0">
                <a:latin typeface="Monotype Corsiva" pitchFamily="66" charset="0"/>
              </a:rPr>
              <a:t>v rámci projektu URBI </a:t>
            </a:r>
            <a:r>
              <a:rPr lang="cs-CZ" sz="3600" b="1" cap="all" dirty="0" smtClean="0">
                <a:latin typeface="Monotype Corsiva" pitchFamily="66" charset="0"/>
              </a:rPr>
              <a:t>PRAGENSI</a:t>
            </a:r>
            <a:r>
              <a:rPr lang="en-US" sz="3600" b="1" cap="all" dirty="0" smtClean="0">
                <a:latin typeface="Monotype Corsiva" pitchFamily="66" charset="0"/>
              </a:rPr>
              <a:t> </a:t>
            </a:r>
            <a:endParaRPr lang="cs-CZ" sz="3600" b="1" cap="all" dirty="0" smtClean="0">
              <a:latin typeface="Monotype Corsiva" pitchFamily="66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699981"/>
              </p:ext>
            </p:extLst>
          </p:nvPr>
        </p:nvGraphicFramePr>
        <p:xfrm>
          <a:off x="119336" y="44624"/>
          <a:ext cx="14398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kument" r:id="rId3" imgW="1231200" imgH="1238400" progId="Word.Document.8">
                  <p:embed/>
                </p:oleObj>
              </mc:Choice>
              <mc:Fallback>
                <p:oleObj name="dokument" r:id="rId3" imgW="1231200" imgH="1238400" progId="Word.Document.8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36" y="44624"/>
                        <a:ext cx="14398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72133"/>
              </p:ext>
            </p:extLst>
          </p:nvPr>
        </p:nvGraphicFramePr>
        <p:xfrm>
          <a:off x="10623847" y="44624"/>
          <a:ext cx="15208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dokument" r:id="rId5" imgW="1234440" imgH="1238400" progId="Word.Document.8">
                  <p:embed/>
                </p:oleObj>
              </mc:Choice>
              <mc:Fallback>
                <p:oleObj name="dokument" r:id="rId5" imgW="1234440" imgH="1238400" progId="Word.Document.8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847" y="44624"/>
                        <a:ext cx="15208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665045"/>
              </p:ext>
            </p:extLst>
          </p:nvPr>
        </p:nvGraphicFramePr>
        <p:xfrm>
          <a:off x="3096111" y="281094"/>
          <a:ext cx="593883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Document" r:id="rId7" imgW="6240620" imgH="1603019" progId="Word.Document.8">
                  <p:embed/>
                </p:oleObj>
              </mc:Choice>
              <mc:Fallback>
                <p:oleObj name="Document" r:id="rId7" imgW="6240620" imgH="1603019" progId="Word.Document.8">
                  <p:embed/>
                  <p:pic>
                    <p:nvPicPr>
                      <p:cNvPr id="10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111" y="281094"/>
                        <a:ext cx="5938838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35360" y="4757082"/>
            <a:ext cx="11521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Tomáš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Halenka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URBI PRAGENSI t</a:t>
            </a:r>
            <a:r>
              <a:rPr lang="cs-CZ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ým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04959"/>
              </p:ext>
            </p:extLst>
          </p:nvPr>
        </p:nvGraphicFramePr>
        <p:xfrm>
          <a:off x="5575675" y="6334972"/>
          <a:ext cx="53546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Document" r:id="rId9" imgW="5880628" imgH="597548" progId="Word.Document.8">
                  <p:embed/>
                </p:oleObj>
              </mc:Choice>
              <mc:Fallback>
                <p:oleObj name="Document" r:id="rId9" imgW="5880628" imgH="597548" progId="Word.Document.8">
                  <p:embed/>
                  <p:pic>
                    <p:nvPicPr>
                      <p:cNvPr id="10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675" y="6334972"/>
                        <a:ext cx="53546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0" name="Picture 1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1" name="Picture 1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3871" y="1427109"/>
            <a:ext cx="2252665" cy="9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WRF forecast mode with SLUCM (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3km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980729"/>
            <a:ext cx="4601067" cy="2971029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980730"/>
            <a:ext cx="4610544" cy="2980506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741625"/>
            <a:ext cx="4644008" cy="29992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3733418"/>
            <a:ext cx="4656713" cy="300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Intenzita tepelného ostrova města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vs.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cs-CZ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52736"/>
            <a:ext cx="595050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45" y="1037524"/>
            <a:ext cx="5933919" cy="483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29"/>
          <p:cNvSpPr txBox="1">
            <a:spLocks noChangeArrowheads="1"/>
          </p:cNvSpPr>
          <p:nvPr/>
        </p:nvSpPr>
        <p:spPr bwMode="auto">
          <a:xfrm>
            <a:off x="7248128" y="6109933"/>
            <a:ext cx="4434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Karlicky</a:t>
            </a:r>
            <a:r>
              <a:rPr kumimoji="0" lang="en-US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et al. (ACP, 2018)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22238"/>
            <a:ext cx="8229600" cy="1384301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dirty="0" smtClean="0"/>
              <a:t>Shrnutí</a:t>
            </a:r>
            <a:endParaRPr lang="cs-CZ" sz="36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336" y="1258416"/>
            <a:ext cx="1185664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cs-CZ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významný efekt městského prostředí na atmosférické podmínky a klima, jehož význam s rostoucím podílem populace žijící ve městech roste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cs-CZ" alt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současné technologie umí tento vliv </a:t>
            </a:r>
            <a:r>
              <a:rPr lang="cs-CZ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dobře zachytit, tepelný ostrov je jasně identifikován v modelových simulacích v souladu s pozorováním, tedy především v létě a noční době, a zvláště za významných termických extrémních situací, tj. především v tzv. horkých vlnách</a:t>
            </a:r>
            <a:endParaRPr lang="en-US" alt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cs-CZ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Vysoké rozlišení současných numerických modelů dosáhlo měřítka města, nelze je nadále ignorovat, možnost lokalizovaných simulací, předpověď počasí pro města realitou, scénáře klimatické změny s vyhodnocením adaptačních a </a:t>
            </a:r>
            <a:r>
              <a:rPr lang="cs-CZ" altLang="cs-CZ" sz="2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mitigačních</a:t>
            </a:r>
            <a:r>
              <a:rPr lang="cs-CZ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opatření</a:t>
            </a:r>
            <a:endParaRPr lang="en-US" alt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cs-CZ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 zachycení všech procesů, zvláště pro účely modelování kvality ovzduší, je třeba komplexnějších parametrizací</a:t>
            </a:r>
            <a:endParaRPr lang="en-US" alt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2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cs-CZ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altLang="cs-CZ" sz="2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a další zhodnocení </a:t>
            </a:r>
            <a:r>
              <a:rPr lang="cs-CZ" altLang="cs-CZ" sz="2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vrámci</a:t>
            </a:r>
            <a:r>
              <a:rPr lang="cs-CZ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projektu </a:t>
            </a:r>
            <a:r>
              <a:rPr lang="en-US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URBI PRAGENSI</a:t>
            </a:r>
            <a:r>
              <a:rPr lang="cs-CZ" altLang="cs-CZ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tématika vnesena i do mezinárodní aktivity CORDEX – plán vlastní FPS</a:t>
            </a:r>
            <a:endParaRPr lang="en-US" alt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7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32" y="92779"/>
            <a:ext cx="2088232" cy="92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1222744"/>
          </a:xfrm>
          <a:prstGeom prst="rect">
            <a:avLst/>
          </a:prstGeom>
        </p:spPr>
      </p:pic>
      <p:pic>
        <p:nvPicPr>
          <p:cNvPr id="9" name="Picture 12" descr="\\winfs-proj\proj\IPOC\Website\images\CORDEX-nylog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90" y="87134"/>
            <a:ext cx="2526890" cy="10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27" y="94938"/>
            <a:ext cx="4600574" cy="98838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3999" y="5635256"/>
            <a:ext cx="9144000" cy="122274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088850" y="5932831"/>
            <a:ext cx="804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9FBFF"/>
                </a:solidFill>
                <a:latin typeface="Calibri"/>
                <a:cs typeface="+mn-cs"/>
              </a:rPr>
              <a:t>Tomas </a:t>
            </a:r>
            <a:r>
              <a:rPr lang="en-US" sz="2000" b="1" dirty="0" err="1">
                <a:solidFill>
                  <a:srgbClr val="F9FBFF"/>
                </a:solidFill>
                <a:latin typeface="Calibri"/>
                <a:cs typeface="+mn-cs"/>
              </a:rPr>
              <a:t>Halenka</a:t>
            </a:r>
            <a:r>
              <a:rPr lang="en-US" sz="2000" b="1" dirty="0">
                <a:solidFill>
                  <a:srgbClr val="F9FBFF"/>
                </a:solidFill>
                <a:latin typeface="Calibri"/>
                <a:cs typeface="+mn-cs"/>
              </a:rPr>
              <a:t>          Charles University, Czech Republic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9FBFF"/>
                </a:solidFill>
                <a:latin typeface="Calibri"/>
                <a:cs typeface="+mn-cs"/>
              </a:rPr>
              <a:t>Gaby S. </a:t>
            </a:r>
            <a:r>
              <a:rPr lang="en-US" sz="2000" b="1" dirty="0" err="1">
                <a:solidFill>
                  <a:srgbClr val="F9FBFF"/>
                </a:solidFill>
                <a:latin typeface="Calibri"/>
                <a:cs typeface="+mn-cs"/>
              </a:rPr>
              <a:t>Langendijk</a:t>
            </a:r>
            <a:r>
              <a:rPr lang="en-US" sz="2000" b="1" dirty="0">
                <a:solidFill>
                  <a:srgbClr val="F9FBFF"/>
                </a:solidFill>
                <a:latin typeface="Calibri"/>
                <a:cs typeface="+mn-cs"/>
              </a:rPr>
              <a:t>   Climate Service Center Germany (GERICS), Germany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064412" y="1942703"/>
            <a:ext cx="8071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URBan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environments and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Regional Climate Change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(URB-RCC)</a:t>
            </a:r>
            <a:endParaRPr lang="cs-CZ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-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New CORDEX </a:t>
            </a:r>
            <a:r>
              <a:rPr lang="cs-CZ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Flagship</a:t>
            </a: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Pilot Study on </a:t>
            </a:r>
            <a:r>
              <a:rPr lang="cs-CZ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Urbanization</a:t>
            </a:r>
            <a:endParaRPr lang="cs-CZ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3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					CORDEX</a:t>
            </a:r>
            <a:endParaRPr/>
          </a:p>
        </p:txBody>
      </p:sp>
      <p:sp>
        <p:nvSpPr>
          <p:cNvPr id="392" name="Google Shape;392;p44"/>
          <p:cNvSpPr txBox="1">
            <a:spLocks noGrp="1"/>
          </p:cNvSpPr>
          <p:nvPr>
            <p:ph type="body" idx="1"/>
          </p:nvPr>
        </p:nvSpPr>
        <p:spPr>
          <a:xfrm>
            <a:off x="579860" y="1089659"/>
            <a:ext cx="109635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/>
              <a:t>CORDEX - </a:t>
            </a:r>
            <a:r>
              <a:rPr lang="en-US" sz="2800" b="1" dirty="0" err="1"/>
              <a:t>COordinated</a:t>
            </a:r>
            <a:r>
              <a:rPr lang="en-US" sz="2800" b="1" dirty="0"/>
              <a:t> Regional climate Downscaling </a:t>
            </a:r>
            <a:r>
              <a:rPr lang="en-US" sz="2800" b="1" dirty="0" err="1"/>
              <a:t>EXperiment</a:t>
            </a:r>
            <a:endParaRPr sz="2800"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General Aims and Plans for CORDEX Phase 1:</a:t>
            </a:r>
            <a:endParaRPr sz="2800"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Provide set of regional climate scenarios covering period 1950-2100, for majority of the populated land-regions of the globe.</a:t>
            </a:r>
            <a:endParaRPr sz="2800"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Make these data sets readily available and useable to the impact and adaptation communities.</a:t>
            </a:r>
            <a:endParaRPr sz="2800"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Provide generalized framework for testing and applying regional climate models and downscaling techniques for both the recent past and future scenarios.</a:t>
            </a:r>
            <a:endParaRPr sz="2800" dirty="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Foster coordination between regional downscaling efforts around the world and encourage participation in downscaling process by local scientists/organizations</a:t>
            </a:r>
            <a:endParaRPr sz="28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sp>
        <p:nvSpPr>
          <p:cNvPr id="393" name="Google Shape;39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tomas.halenka@mff.cuni.cz</a:t>
            </a:r>
            <a:endParaRPr/>
          </a:p>
        </p:txBody>
      </p:sp>
      <p:sp>
        <p:nvSpPr>
          <p:cNvPr id="394" name="Google Shape;39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95" name="Google Shape;395;p44" descr="logo_corde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9742" y="306570"/>
            <a:ext cx="1846176" cy="690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28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751" y="1884827"/>
            <a:ext cx="5122249" cy="423198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3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					CORDEX Phase 2</a:t>
            </a:r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body" idx="1"/>
          </p:nvPr>
        </p:nvSpPr>
        <p:spPr>
          <a:xfrm>
            <a:off x="192675" y="1089659"/>
            <a:ext cx="7573540" cy="485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Goals for CORDEX Phase 2: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To better understand relevant regional/local climate phenomena, their variability and changes, through downscaling – basis for so called </a:t>
            </a:r>
            <a:r>
              <a:rPr lang="en-US" b="1" dirty="0"/>
              <a:t>Flagship Pilot Studies</a:t>
            </a:r>
            <a:r>
              <a:rPr lang="en-US" dirty="0"/>
              <a:t> (FPS)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To evaluate and improve regional climate downscaling models and techniques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To produce coordinated sets of regional downscaled projections worldwide – basis for </a:t>
            </a:r>
            <a:r>
              <a:rPr lang="en-US" b="1" dirty="0"/>
              <a:t>CORDEX CORE – till now based on CMIP5</a:t>
            </a:r>
            <a:endParaRPr b="1"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To foster communication and knowledge exchange with users of regional climate information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Principles to get close to the structure of CMIP(6), actually, it is a part of CMIP6 endorsed MIPs – further future, data at ESGF, ….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442" name="Google Shape;44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tomas.halenka@mff.cuni.cz</a:t>
            </a:r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444" name="Google Shape;444;p47" descr="logo_cordex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9742" y="306570"/>
            <a:ext cx="1846176" cy="690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F408721-1460-476F-B6B7-DFC9CB9938A6}"/>
              </a:ext>
            </a:extLst>
          </p:cNvPr>
          <p:cNvSpPr/>
          <p:nvPr/>
        </p:nvSpPr>
        <p:spPr>
          <a:xfrm>
            <a:off x="11277600" y="3621024"/>
            <a:ext cx="844622" cy="78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88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3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					CORDEX Phase 2 - FPS</a:t>
            </a:r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body" idx="1"/>
          </p:nvPr>
        </p:nvSpPr>
        <p:spPr>
          <a:xfrm>
            <a:off x="192675" y="1089659"/>
            <a:ext cx="7573540" cy="485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451" name="Google Shape;45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tomas.halenka@mff.cuni.cz</a:t>
            </a:r>
            <a:endParaRPr/>
          </a:p>
        </p:txBody>
      </p:sp>
      <p:sp>
        <p:nvSpPr>
          <p:cNvPr id="452" name="Google Shape;45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453" name="Google Shape;453;p48" descr="https://cordex.org/wp-content/uploads/2019/06/New-CORDEX-challeng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112" y="976591"/>
            <a:ext cx="7477649" cy="537975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8"/>
          <p:cNvSpPr txBox="1"/>
          <p:nvPr/>
        </p:nvSpPr>
        <p:spPr>
          <a:xfrm>
            <a:off x="123567" y="976591"/>
            <a:ext cx="4692274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Endorsed FPSs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Africa: Modelling Southeast African regional Climate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Central Asia- East Asia: High resolution climate modelling, focus on convection and associated precipitation Third Pole region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Africa: ELVIC–Climate Extremes in Lake Victoria Basin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Africa: Coupled regional modelling of land-atmosphere-ocean interactions over western-southern Africa under climate change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South America: Extreme precipitation events in Southeastern South America: proposal for better understanding + modeling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Europe+Mediterranean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Convective phenomena at high resolution over Europe and the Mediterranean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Europe: Impact of land use changes on climate across spatial and temporal scales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Mediterranean: Role of natural and anthropogenic aerosols in Mediterranean region: past climate variability and future climate sensitivity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Mediterranean: Role of air-sea coupling and small scale ocean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processes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regional climate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04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523999" y="843893"/>
            <a:ext cx="9144000" cy="5980709"/>
          </a:xfrm>
          <a:prstGeom prst="rect">
            <a:avLst/>
          </a:prstGeom>
          <a:gradFill flip="none" rotWithShape="1">
            <a:gsLst>
              <a:gs pos="0">
                <a:srgbClr val="97C2C0">
                  <a:tint val="66000"/>
                  <a:satMod val="160000"/>
                </a:srgbClr>
              </a:gs>
              <a:gs pos="50000">
                <a:srgbClr val="97C2C0">
                  <a:tint val="44500"/>
                  <a:satMod val="160000"/>
                </a:srgbClr>
              </a:gs>
              <a:gs pos="100000">
                <a:srgbClr val="97C2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"/>
            <a:ext cx="9144000" cy="893135"/>
          </a:xfrm>
          <a:prstGeom prst="rect">
            <a:avLst/>
          </a:prstGeom>
        </p:spPr>
      </p:pic>
      <p:pic>
        <p:nvPicPr>
          <p:cNvPr id="9" name="Picture 12" descr="\\winfs-proj\proj\IPOC\Website\images\CORDEX-nylog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88" y="123313"/>
            <a:ext cx="1587295" cy="6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937777" y="152605"/>
            <a:ext cx="822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Short introduction</a:t>
            </a:r>
            <a:r>
              <a:rPr lang="cs-CZ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FPS URB-RCC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765495" y="1016448"/>
            <a:ext cx="863855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cs-CZ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sz="2000" b="1" i="1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  <a:t>Understand the effect of urban areas on the regional climate,</a:t>
            </a:r>
            <a:b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  <a:t> 				as well as the impact of regional climate change on cities, </a:t>
            </a:r>
            <a:b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  <a:t>				with the help of coordinated experiments with urbanized RCMs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+mn-cs"/>
              </a:rPr>
              <a:t>Main Objectives: 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prstClr val="black"/>
                </a:solidFill>
                <a:latin typeface="Calibri"/>
                <a:cs typeface="+mn-cs"/>
              </a:rPr>
              <a:t>Understanding and assessing urban climate change impacts.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prstClr val="black"/>
                </a:solidFill>
                <a:latin typeface="Calibri"/>
                <a:cs typeface="+mn-cs"/>
              </a:rPr>
              <a:t>Investigating interactions of urban environment with local/regional climate for (mega)cities based on coordinated ensemble using urbanized RCMs in CORDEX experiments.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prstClr val="black"/>
                </a:solidFill>
                <a:latin typeface="Calibri"/>
                <a:cs typeface="+mn-cs"/>
              </a:rPr>
              <a:t>Assessing options for urban parameterization (UP) schemes in high-res RCM simulations for further use in CORDEX.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prstClr val="black"/>
                </a:solidFill>
                <a:latin typeface="Calibri"/>
                <a:cs typeface="+mn-cs"/>
              </a:rPr>
              <a:t>Better understanding the urban environment’s vulnerability under CC and providing the urban CC science to underpin climate services for cities. 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solidFill>
                <a:prstClr val="black"/>
              </a:solidFill>
              <a:latin typeface="Calibri"/>
              <a:cs typeface="+mn-cs"/>
              <a:sym typeface="Wingdings" panose="05000000000000000000" pitchFamily="2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				</a:t>
            </a:r>
            <a:endParaRPr lang="en-US" sz="20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Gestreifter Pfeil nach rechts 5"/>
          <p:cNvSpPr/>
          <p:nvPr/>
        </p:nvSpPr>
        <p:spPr>
          <a:xfrm>
            <a:off x="1978146" y="1210139"/>
            <a:ext cx="1531088" cy="1148316"/>
          </a:xfrm>
          <a:prstGeom prst="striped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900" dirty="0">
                <a:solidFill>
                  <a:srgbClr val="97C2C0"/>
                </a:solidFill>
                <a:latin typeface="Calibri"/>
              </a:rPr>
              <a:t>URB-RCC</a:t>
            </a:r>
          </a:p>
        </p:txBody>
      </p:sp>
    </p:spTree>
    <p:extLst>
      <p:ext uri="{BB962C8B-B14F-4D97-AF65-F5344CB8AC3E}">
        <p14:creationId xmlns:p14="http://schemas.microsoft.com/office/powerpoint/2010/main" val="33453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524000" y="877292"/>
            <a:ext cx="9144000" cy="5980709"/>
          </a:xfrm>
          <a:prstGeom prst="rect">
            <a:avLst/>
          </a:prstGeom>
          <a:gradFill flip="none" rotWithShape="1">
            <a:gsLst>
              <a:gs pos="0">
                <a:srgbClr val="97C2C0">
                  <a:tint val="66000"/>
                  <a:satMod val="160000"/>
                </a:srgbClr>
              </a:gs>
              <a:gs pos="50000">
                <a:srgbClr val="97C2C0">
                  <a:tint val="44500"/>
                  <a:satMod val="160000"/>
                </a:srgbClr>
              </a:gs>
              <a:gs pos="100000">
                <a:srgbClr val="97C2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"/>
            <a:ext cx="9144000" cy="893135"/>
          </a:xfrm>
          <a:prstGeom prst="rect">
            <a:avLst/>
          </a:prstGeom>
        </p:spPr>
      </p:pic>
      <p:pic>
        <p:nvPicPr>
          <p:cNvPr id="9" name="Picture 12" descr="\\winfs-proj\proj\IPOC\Website\images\CORDEX-nylog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88" y="123313"/>
            <a:ext cx="1587295" cy="6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089146" y="105205"/>
            <a:ext cx="623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Phases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765496" y="911243"/>
            <a:ext cx="723672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prstClr val="black"/>
                </a:solidFill>
                <a:latin typeface="Calibri"/>
                <a:cs typeface="+mn-cs"/>
              </a:rPr>
              <a:t>Phase 1: 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Overview of urban effects/parameterization schemes incorporated 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Analysis of available simulations outputs to understand CC impacts in different big cities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Co-developing simulation protocols and criteria for city(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+mn-cs"/>
              </a:rPr>
              <a:t>ies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) selection for coordinated (convection permitting (CP)) experiments.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800" b="1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prstClr val="black"/>
                </a:solidFill>
                <a:latin typeface="Calibri"/>
                <a:cs typeface="+mn-cs"/>
              </a:rPr>
              <a:t>Phase 2: 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Coordinated (CP) experiments </a:t>
            </a:r>
            <a:r>
              <a:rPr lang="cs-CZ" sz="1800" dirty="0">
                <a:solidFill>
                  <a:prstClr val="black"/>
                </a:solidFill>
                <a:latin typeface="Calibri"/>
                <a:cs typeface="+mn-cs"/>
              </a:rPr>
              <a:t>- </a:t>
            </a:r>
            <a:r>
              <a:rPr lang="cs-CZ" sz="1800" dirty="0" err="1">
                <a:solidFill>
                  <a:prstClr val="black"/>
                </a:solidFill>
                <a:latin typeface="Calibri"/>
                <a:cs typeface="+mn-cs"/>
              </a:rPr>
              <a:t>validation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Identify urban processes needed to be included in future RCM simulations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prstClr val="black"/>
                </a:solidFill>
                <a:latin typeface="Calibri"/>
                <a:cs typeface="+mn-cs"/>
              </a:rPr>
              <a:t>Phase 3 (for selected experiments):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Coupling to Chemical Transport Models 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Include urbanization scenarios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prstClr val="black"/>
                </a:solidFill>
                <a:latin typeface="Calibri"/>
                <a:cs typeface="+mn-cs"/>
              </a:rPr>
              <a:t>Phase 4: 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Coordinated (CP) experiments with full complex urban effects under future scenarios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Comparison and added value assessment of urban effects in regional/local CC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Assessment of knowledge on urban regional climate and CC impacts, and connection to climate services development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Richtungspfeil 3"/>
          <p:cNvSpPr/>
          <p:nvPr/>
        </p:nvSpPr>
        <p:spPr>
          <a:xfrm rot="5400000">
            <a:off x="9110331" y="1584250"/>
            <a:ext cx="1424763" cy="1169582"/>
          </a:xfrm>
          <a:prstGeom prst="homePlate">
            <a:avLst/>
          </a:prstGeom>
          <a:solidFill>
            <a:srgbClr val="97C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hevron 5"/>
          <p:cNvSpPr/>
          <p:nvPr/>
        </p:nvSpPr>
        <p:spPr>
          <a:xfrm rot="5400000">
            <a:off x="9051332" y="2692575"/>
            <a:ext cx="1523756" cy="1150581"/>
          </a:xfrm>
          <a:prstGeom prst="chevron">
            <a:avLst/>
          </a:prstGeom>
          <a:solidFill>
            <a:srgbClr val="009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9046200" y="3863347"/>
            <a:ext cx="1548958" cy="1165520"/>
          </a:xfrm>
          <a:prstGeom prst="chevron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9100104" y="4959247"/>
            <a:ext cx="1441149" cy="1165519"/>
          </a:xfrm>
          <a:prstGeom prst="chevron">
            <a:avLst/>
          </a:prstGeom>
          <a:solidFill>
            <a:srgbClr val="025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237922" y="1116416"/>
            <a:ext cx="116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prstClr val="black"/>
                </a:solidFill>
                <a:latin typeface="Calibri"/>
                <a:cs typeface="+mn-cs"/>
              </a:rPr>
              <a:t>2021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266786" y="6321970"/>
            <a:ext cx="116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prstClr val="black"/>
                </a:solidFill>
                <a:latin typeface="Calibri"/>
                <a:cs typeface="+mn-cs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7172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524000" y="1033670"/>
            <a:ext cx="9144000" cy="5824330"/>
          </a:xfrm>
          <a:prstGeom prst="rect">
            <a:avLst/>
          </a:prstGeom>
          <a:gradFill flip="none" rotWithShape="1">
            <a:gsLst>
              <a:gs pos="0">
                <a:srgbClr val="97C2C0">
                  <a:tint val="66000"/>
                  <a:satMod val="160000"/>
                </a:srgbClr>
              </a:gs>
              <a:gs pos="50000">
                <a:srgbClr val="97C2C0">
                  <a:tint val="44500"/>
                  <a:satMod val="160000"/>
                </a:srgbClr>
              </a:gs>
              <a:gs pos="100000">
                <a:srgbClr val="97C2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1222744"/>
          </a:xfrm>
          <a:prstGeom prst="rect">
            <a:avLst/>
          </a:prstGeom>
        </p:spPr>
      </p:pic>
      <p:pic>
        <p:nvPicPr>
          <p:cNvPr id="9" name="Picture 12" descr="\\winfs-proj\proj\IPOC\Website\images\CORDEX-nylog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88" y="123313"/>
            <a:ext cx="1587295" cy="6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425228" y="198784"/>
            <a:ext cx="7143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End to end perspective/potential to support local/regional needs (expected impact)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808026" y="1534017"/>
            <a:ext cx="84734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solidFill>
                <a:prstClr val="black"/>
              </a:solidFill>
              <a:latin typeface="Calibri"/>
              <a:cs typeface="+mn-cs"/>
              <a:sym typeface="Wingdings" panose="05000000000000000000" pitchFamily="2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solidFill>
                <a:prstClr val="black"/>
              </a:solidFill>
              <a:latin typeface="Calibri"/>
              <a:cs typeface="+mn-cs"/>
              <a:sym typeface="Wingdings" panose="05000000000000000000" pitchFamily="2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				</a:t>
            </a:r>
            <a:endParaRPr lang="cs-CZ" sz="2000" b="1" i="1" dirty="0">
              <a:solidFill>
                <a:prstClr val="black"/>
              </a:solidFill>
              <a:latin typeface="Calibri"/>
              <a:cs typeface="+mn-cs"/>
              <a:sym typeface="Wingdings" panose="05000000000000000000" pitchFamily="2" charset="2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sz="2000" b="1" i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				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Improved scientific understanding and r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cs typeface="+mn-cs"/>
              </a:rPr>
              <a:t>obust </a:t>
            </a:r>
            <a:r>
              <a:rPr lang="cs-CZ" sz="2400" b="1" i="1" dirty="0">
                <a:solidFill>
                  <a:prstClr val="black"/>
                </a:solidFill>
                <a:latin typeface="Calibri"/>
                <a:cs typeface="+mn-cs"/>
              </a:rPr>
              <a:t>						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cs typeface="+mn-cs"/>
              </a:rPr>
              <a:t>assessment of </a:t>
            </a:r>
            <a:r>
              <a:rPr lang="cs-CZ" sz="2400" b="1" i="1" dirty="0">
                <a:solidFill>
                  <a:prstClr val="black"/>
                </a:solidFill>
                <a:latin typeface="Calibri"/>
                <a:cs typeface="+mn-cs"/>
              </a:rPr>
              <a:t> CC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cs typeface="+mn-cs"/>
              </a:rPr>
              <a:t>impacts in the urban </a:t>
            </a:r>
            <a:r>
              <a:rPr lang="cs-CZ" sz="2400" b="1" i="1" dirty="0">
                <a:solidFill>
                  <a:prstClr val="black"/>
                </a:solidFill>
                <a:latin typeface="Calibri"/>
                <a:cs typeface="+mn-cs"/>
              </a:rPr>
              <a:t>								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cs typeface="+mn-cs"/>
              </a:rPr>
              <a:t>environment supports</a:t>
            </a:r>
            <a:r>
              <a:rPr lang="cs-CZ" sz="2400" b="1" i="1" dirty="0">
                <a:solidFill>
                  <a:prstClr val="black"/>
                </a:solidFill>
                <a:latin typeface="Calibri"/>
                <a:cs typeface="+mn-cs"/>
              </a:rPr>
              <a:t>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cs-CZ" sz="2000" b="1" i="1" dirty="0">
                <a:solidFill>
                  <a:prstClr val="black"/>
                </a:solidFill>
                <a:latin typeface="Calibri"/>
                <a:cs typeface="+mn-cs"/>
              </a:rPr>
              <a:t>				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  <a:t>urban climate services development, </a:t>
            </a:r>
            <a:endParaRPr lang="cs-CZ" sz="2000" b="1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  <a:t>risk management, </a:t>
            </a:r>
            <a:endParaRPr lang="cs-CZ" sz="2000" b="1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  <a:t>city planning, 				</a:t>
            </a:r>
            <a:endParaRPr lang="cs-CZ" sz="2000" b="1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  <a:t>development and proposing adaptation or mitigation measures </a:t>
            </a:r>
            <a:r>
              <a:rPr lang="cs-CZ" sz="2000" b="1" i="1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lang="en-US" sz="2000" b="1" i="1" dirty="0">
                <a:solidFill>
                  <a:prstClr val="black"/>
                </a:solidFill>
                <a:latin typeface="Calibri"/>
                <a:cs typeface="+mn-cs"/>
              </a:rPr>
              <a:t>o minimize e.g. the health effects, air-pollution exceedances, ...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+mn-cs"/>
              </a:rPr>
              <a:t>Demonstrat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ed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connection to end-users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+mn-cs"/>
              </a:rPr>
              <a:t>will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play important role for city selection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Gestreifter Pfeil nach rechts 6"/>
          <p:cNvSpPr/>
          <p:nvPr/>
        </p:nvSpPr>
        <p:spPr>
          <a:xfrm>
            <a:off x="2007262" y="3108445"/>
            <a:ext cx="1531088" cy="1148316"/>
          </a:xfrm>
          <a:prstGeom prst="striped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900" dirty="0">
                <a:solidFill>
                  <a:srgbClr val="97C2C0"/>
                </a:solidFill>
                <a:latin typeface="Calibri"/>
              </a:rPr>
              <a:t>URB-RCC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6157275" y="1897584"/>
            <a:ext cx="716437" cy="359239"/>
          </a:xfrm>
          <a:prstGeom prst="rightArrow">
            <a:avLst/>
          </a:prstGeom>
          <a:solidFill>
            <a:srgbClr val="97C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45734" y="1601785"/>
            <a:ext cx="4108865" cy="100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Share of population living in urban areas is projected to reach about 70% of the world population up to 2050</a:t>
            </a:r>
            <a:endParaRPr lang="cs-CZ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76388" y="1619082"/>
            <a:ext cx="243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Urban environments are vulnerable to climate change </a:t>
            </a:r>
          </a:p>
        </p:txBody>
      </p:sp>
    </p:spTree>
    <p:extLst>
      <p:ext uri="{BB962C8B-B14F-4D97-AF65-F5344CB8AC3E}">
        <p14:creationId xmlns:p14="http://schemas.microsoft.com/office/powerpoint/2010/main" val="2360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-1536848" y="154483"/>
            <a:ext cx="11700933" cy="6159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Motiva</a:t>
            </a:r>
            <a:r>
              <a:rPr lang="cs-CZ" sz="3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endParaRPr 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3362" y="2182212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vropa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2008 - 73% </a:t>
            </a:r>
            <a:r>
              <a:rPr lang="cs-CZ" sz="2400" dirty="0" smtClean="0"/>
              <a:t>populace ve městech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Pol. 21. stol.</a:t>
            </a:r>
            <a:r>
              <a:rPr lang="en-GB" sz="2400" dirty="0" smtClean="0"/>
              <a:t> </a:t>
            </a:r>
            <a:r>
              <a:rPr lang="en-GB" sz="2400" dirty="0"/>
              <a:t>- 84%, </a:t>
            </a:r>
            <a:r>
              <a:rPr lang="cs-CZ" sz="2400" dirty="0" smtClean="0"/>
              <a:t>nárůst z 531 na </a:t>
            </a:r>
            <a:r>
              <a:rPr lang="en-GB" sz="2400" dirty="0" smtClean="0"/>
              <a:t>582 mil</a:t>
            </a:r>
            <a:r>
              <a:rPr lang="cs-CZ" sz="2400" dirty="0" smtClean="0"/>
              <a:t>ionů </a:t>
            </a:r>
            <a:r>
              <a:rPr lang="en-GB" sz="2400" dirty="0" smtClean="0"/>
              <a:t>(</a:t>
            </a:r>
            <a:r>
              <a:rPr lang="cs-CZ" sz="2400" dirty="0" smtClean="0"/>
              <a:t>OSN</a:t>
            </a:r>
            <a:r>
              <a:rPr lang="en-GB" sz="2400" dirty="0" smtClean="0"/>
              <a:t>, </a:t>
            </a:r>
            <a:r>
              <a:rPr lang="en-GB" sz="2400" dirty="0"/>
              <a:t>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ČR: podobná změna, ze </a:t>
            </a:r>
            <a:r>
              <a:rPr lang="en-GB" sz="2400" dirty="0" smtClean="0"/>
              <a:t>73.5</a:t>
            </a:r>
            <a:r>
              <a:rPr lang="en-GB" sz="2400" dirty="0"/>
              <a:t>% </a:t>
            </a:r>
            <a:r>
              <a:rPr lang="cs-CZ" sz="2400" dirty="0" smtClean="0"/>
              <a:t>nárůst na</a:t>
            </a:r>
            <a:r>
              <a:rPr lang="en-GB" sz="2400" dirty="0" smtClean="0"/>
              <a:t> </a:t>
            </a:r>
            <a:r>
              <a:rPr lang="en-GB" sz="2400" dirty="0"/>
              <a:t>83% </a:t>
            </a:r>
            <a:r>
              <a:rPr lang="cs-CZ" sz="2400" dirty="0" smtClean="0"/>
              <a:t>(předpověď Českého statistického úřadu)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3352" y="692696"/>
            <a:ext cx="6880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Od r. 1995</a:t>
            </a:r>
            <a:r>
              <a:rPr lang="en-GB" sz="2400" dirty="0" smtClean="0"/>
              <a:t> – </a:t>
            </a:r>
            <a:r>
              <a:rPr lang="cs-CZ" sz="2400" dirty="0" smtClean="0"/>
              <a:t>více než </a:t>
            </a:r>
            <a:r>
              <a:rPr lang="en-GB" sz="2400" dirty="0" smtClean="0"/>
              <a:t>50</a:t>
            </a:r>
            <a:r>
              <a:rPr lang="en-GB" sz="2400" dirty="0"/>
              <a:t>% </a:t>
            </a:r>
            <a:r>
              <a:rPr lang="cs-CZ" sz="2400" dirty="0" smtClean="0"/>
              <a:t>světové populace žije ve městech</a:t>
            </a:r>
            <a:r>
              <a:rPr lang="en-GB" sz="2400" dirty="0" smtClean="0"/>
              <a:t> (</a:t>
            </a:r>
            <a:r>
              <a:rPr lang="cs-CZ" sz="2400" dirty="0" smtClean="0"/>
              <a:t>OSN</a:t>
            </a:r>
            <a:r>
              <a:rPr lang="en-GB" sz="2400" dirty="0" smtClean="0"/>
              <a:t>, </a:t>
            </a:r>
            <a:r>
              <a:rPr lang="en-GB" sz="2400" dirty="0"/>
              <a:t>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Méně než </a:t>
            </a:r>
            <a:r>
              <a:rPr lang="en-GB" sz="2400" dirty="0" smtClean="0"/>
              <a:t>0.1</a:t>
            </a:r>
            <a:r>
              <a:rPr lang="en-GB" sz="2400" dirty="0"/>
              <a:t>% </a:t>
            </a:r>
            <a:r>
              <a:rPr lang="cs-CZ" sz="2400" dirty="0" smtClean="0"/>
              <a:t>povrchu Země</a:t>
            </a:r>
            <a:endParaRPr lang="en-GB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3352" y="450912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Zřejmě tedy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Podstatné důsledky atmosférických procesů se odehrávají prostřednictvím městského prostředí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Zvláště některé projevy extrémního počasí (jako např. horké vlny) mohou být výrazně posíleny městským prostředím</a:t>
            </a:r>
            <a:endParaRPr lang="cs-CZ" sz="2400" dirty="0"/>
          </a:p>
        </p:txBody>
      </p:sp>
      <p:sp>
        <p:nvSpPr>
          <p:cNvPr id="8" name="TextBox 4"/>
          <p:cNvSpPr txBox="1"/>
          <p:nvPr/>
        </p:nvSpPr>
        <p:spPr>
          <a:xfrm>
            <a:off x="8544272" y="594928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dirty="0">
                <a:latin typeface="Arial"/>
              </a:rPr>
              <a:t> Recent challenges in modeling of urban heat island ☆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8616280" y="6165304"/>
            <a:ext cx="7595042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Sustainable Cities and Society, Volume 19, 2015, 200–206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8639720" y="6381328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http://dx.doi.org/10.1016/j.scs.2015.04.001</a:t>
            </a:r>
          </a:p>
        </p:txBody>
      </p:sp>
      <p:pic>
        <p:nvPicPr>
          <p:cNvPr id="12" name="Graf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8341" y="44624"/>
            <a:ext cx="4626331" cy="321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8341" y="3068960"/>
            <a:ext cx="4626331" cy="279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524000" y="1033670"/>
            <a:ext cx="9144000" cy="5824330"/>
          </a:xfrm>
          <a:prstGeom prst="rect">
            <a:avLst/>
          </a:prstGeom>
          <a:gradFill flip="none" rotWithShape="1">
            <a:gsLst>
              <a:gs pos="0">
                <a:srgbClr val="97C2C0">
                  <a:tint val="66000"/>
                  <a:satMod val="160000"/>
                </a:srgbClr>
              </a:gs>
              <a:gs pos="50000">
                <a:srgbClr val="97C2C0">
                  <a:tint val="44500"/>
                  <a:satMod val="160000"/>
                </a:srgbClr>
              </a:gs>
              <a:gs pos="100000">
                <a:srgbClr val="97C2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1222744"/>
          </a:xfrm>
          <a:prstGeom prst="rect">
            <a:avLst/>
          </a:prstGeom>
        </p:spPr>
      </p:pic>
      <p:pic>
        <p:nvPicPr>
          <p:cNvPr id="9" name="Picture 12" descr="\\winfs-proj\proj\IPOC\Website\images\CORDEX-nylog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88" y="123313"/>
            <a:ext cx="1587295" cy="6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939210" y="198784"/>
            <a:ext cx="623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Applicant groups/Partners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935616" y="1598576"/>
            <a:ext cx="81390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30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+mn-cs"/>
              </a:rPr>
              <a:t>partners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+mn-cs"/>
              </a:rPr>
              <a:t>about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 2/3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EURO-CORDEX (/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MedCORDEX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) partners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, some overlap with FPS Convection and LUCAS, which are close to the topic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9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partners outside of Europe (Africa, 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N/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S-America, Australia, Asia) 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Remains open to additional partners, especially in Phase 1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+mn-cs"/>
              </a:rPr>
              <a:t>eventually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 for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+mn-cs"/>
              </a:rPr>
              <a:t>coordinated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+mn-cs"/>
              </a:rPr>
              <a:t>experiments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Mainly RCM community, complemented with urban climate community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 to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+mn-cs"/>
              </a:rPr>
              <a:t>add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+mn-cs"/>
              </a:rPr>
              <a:t>expertise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+mn-cs"/>
              </a:rPr>
              <a:t> in the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+mn-cs"/>
              </a:rPr>
              <a:t>subject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7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26035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Acknowledgement</a:t>
            </a:r>
            <a:r>
              <a:rPr lang="cs-CZ" sz="3600" dirty="0"/>
              <a:t>    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978496"/>
            <a:ext cx="11377264" cy="41148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000000"/>
                </a:solidFill>
                <a:effectLst/>
              </a:rPr>
              <a:t>The work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recently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supported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within</a:t>
            </a:r>
            <a:r>
              <a:rPr lang="en-US" sz="1800" dirty="0">
                <a:solidFill>
                  <a:srgbClr val="000000"/>
                </a:solidFill>
                <a:effectLst/>
              </a:rPr>
              <a:t> OP-PPR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</a:rPr>
              <a:t>URBI PRAGENSI -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Urbaniza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tion</a:t>
            </a:r>
            <a:r>
              <a:rPr lang="en-US" sz="1800" dirty="0">
                <a:solidFill>
                  <a:srgbClr val="000000"/>
                </a:solidFill>
                <a:effectLst/>
              </a:rPr>
              <a:t> of weather forecast, air quality prediction and climate scenarios for Prague </a:t>
            </a:r>
            <a:r>
              <a:rPr lang="cs-CZ" sz="1800" dirty="0">
                <a:solidFill>
                  <a:srgbClr val="000000"/>
                </a:solidFill>
                <a:effectLst/>
              </a:rPr>
              <a:t>CZ.07.1.02/0.0/0.0/16_040/0000383</a:t>
            </a:r>
            <a:r>
              <a:rPr lang="en-US" sz="1800" dirty="0">
                <a:solidFill>
                  <a:srgbClr val="000000"/>
                </a:solidFill>
                <a:effectLst/>
              </a:rPr>
              <a:t>, </a:t>
            </a:r>
            <a:r>
              <a:rPr lang="cs-CZ" sz="1800" dirty="0">
                <a:solidFill>
                  <a:srgbClr val="000000"/>
                </a:solidFill>
                <a:effectLst/>
              </a:rPr>
              <a:t>OP-PPR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project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Proof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Concept</a:t>
            </a:r>
            <a:r>
              <a:rPr lang="cs-CZ" sz="1800" dirty="0">
                <a:solidFill>
                  <a:srgbClr val="000000"/>
                </a:solidFill>
                <a:effectLst/>
              </a:rPr>
              <a:t> UK, CZ.07.1.02/0.0/0.0/16_023/0000108, Ověření proveditelnosti a komerčního potenciálu výsledků výzkumu Univerzity Karlovy,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started</a:t>
            </a:r>
            <a:r>
              <a:rPr lang="en-US" sz="1800" dirty="0">
                <a:solidFill>
                  <a:srgbClr val="000000"/>
                </a:solidFill>
                <a:effectLst/>
              </a:rPr>
              <a:t> under support by UHI project “Development and Application of Mitigation and Adaptation Strategies and Measures for Counteracting the Global Urban Heat Island Phenomenon” within the framework of EC Operation 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sz="1800" dirty="0">
                <a:solidFill>
                  <a:srgbClr val="000000"/>
                </a:solidFill>
                <a:effectLst/>
              </a:rPr>
              <a:t> Central Europe (3CE292P3), using the previous development achieved under EC FP6 STREP CECILIA, later under support by EC FP7 Project MEGAPOLI (Megacities and regional hot-spots air quality and climate), grant agreement no.: </a:t>
            </a:r>
            <a:r>
              <a:rPr lang="en-US" sz="1800" dirty="0" smtClean="0">
                <a:solidFill>
                  <a:srgbClr val="000000"/>
                </a:solidFill>
                <a:effectLst/>
              </a:rPr>
              <a:t>212520.</a:t>
            </a:r>
            <a:endParaRPr lang="en-US" sz="180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rgbClr val="000000"/>
                </a:solidFill>
                <a:effectLst/>
              </a:rPr>
              <a:t> </a:t>
            </a:r>
          </a:p>
        </p:txBody>
      </p:sp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2" t="37955" r="27165" b="29681"/>
          <a:stretch>
            <a:fillRect/>
          </a:stretch>
        </p:blipFill>
        <p:spPr bwMode="auto">
          <a:xfrm>
            <a:off x="191344" y="188641"/>
            <a:ext cx="2160935" cy="109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8" name="Picture 1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 rot="20107646">
            <a:off x="2995754" y="2676212"/>
            <a:ext cx="6011582" cy="70788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DĚKUJI ZA POZORNOST</a:t>
            </a:r>
            <a:r>
              <a:rPr lang="en-US" sz="40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 </a:t>
            </a:r>
            <a:r>
              <a:rPr lang="en-US" sz="4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!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432" y="92779"/>
            <a:ext cx="2088232" cy="92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radc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68961"/>
            <a:ext cx="808990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812" y="188913"/>
            <a:ext cx="8775700" cy="615950"/>
          </a:xfrm>
        </p:spPr>
        <p:txBody>
          <a:bodyPr/>
          <a:lstStyle/>
          <a:p>
            <a:pPr algn="l"/>
            <a:r>
              <a:rPr lang="en-US" sz="3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</a:t>
            </a:r>
            <a:r>
              <a:rPr lang="cs-CZ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</a:t>
            </a:r>
            <a:r>
              <a: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URBI PRAGENSI</a:t>
            </a:r>
            <a:endParaRPr 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9376" y="908720"/>
            <a:ext cx="11233247" cy="5327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Urbaniza</a:t>
            </a:r>
            <a:r>
              <a:rPr lang="cs-CZ" sz="2400" dirty="0" err="1" smtClean="0"/>
              <a:t>ce</a:t>
            </a:r>
            <a:r>
              <a:rPr lang="cs-CZ" sz="2400" dirty="0" smtClean="0"/>
              <a:t> předpovědi počasí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Urbaniza</a:t>
            </a:r>
            <a:r>
              <a:rPr lang="cs-CZ" sz="2400" dirty="0" err="1" smtClean="0"/>
              <a:t>ce</a:t>
            </a:r>
            <a:r>
              <a:rPr lang="cs-CZ" sz="2400" dirty="0" smtClean="0"/>
              <a:t> předpovědi kvality ovzduší napojená na urbanizovanou předpověď počasí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Urbaniza</a:t>
            </a:r>
            <a:r>
              <a:rPr lang="cs-CZ" sz="2400" dirty="0" err="1" smtClean="0"/>
              <a:t>ce</a:t>
            </a:r>
            <a:r>
              <a:rPr lang="cs-CZ" sz="2400" dirty="0" smtClean="0"/>
              <a:t> scénářů klimatické změny</a:t>
            </a:r>
            <a:r>
              <a:rPr lang="en-US" sz="2400" dirty="0" smtClean="0"/>
              <a:t>, </a:t>
            </a:r>
            <a:r>
              <a:rPr lang="cs-CZ" sz="2400" dirty="0" smtClean="0"/>
              <a:t>nástroje pro zhodnocení účinnosti adaptačních či </a:t>
            </a:r>
            <a:r>
              <a:rPr lang="cs-CZ" sz="2400" dirty="0" err="1" smtClean="0"/>
              <a:t>mitigačních</a:t>
            </a:r>
            <a:r>
              <a:rPr lang="cs-CZ" sz="2400" dirty="0" smtClean="0"/>
              <a:t> opatření (např. pro strategické plány rozvoje města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Mikroměřítkové</a:t>
            </a:r>
            <a:r>
              <a:rPr lang="cs-CZ" sz="2400" dirty="0" smtClean="0"/>
              <a:t> simulace h</a:t>
            </a:r>
            <a:r>
              <a:rPr lang="en-US" sz="2400" dirty="0" err="1" smtClean="0"/>
              <a:t>ot</a:t>
            </a:r>
            <a:r>
              <a:rPr lang="en-US" sz="2400" dirty="0" smtClean="0"/>
              <a:t>-spot</a:t>
            </a:r>
            <a:r>
              <a:rPr lang="cs-CZ" sz="2400" dirty="0" smtClean="0"/>
              <a:t>ů</a:t>
            </a:r>
            <a:endParaRPr lang="en-US" sz="2400" dirty="0"/>
          </a:p>
          <a:p>
            <a:endParaRPr lang="en-US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									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									City </a:t>
            </a:r>
            <a:r>
              <a:rPr lang="cs-CZ" sz="2400" dirty="0" err="1"/>
              <a:t>of</a:t>
            </a:r>
            <a:r>
              <a:rPr lang="cs-CZ" sz="2400" dirty="0"/>
              <a:t> Prague</a:t>
            </a:r>
          </a:p>
          <a:p>
            <a:r>
              <a:rPr lang="cs-CZ" sz="2400" dirty="0" smtClean="0"/>
              <a:t>									   </a:t>
            </a:r>
            <a:r>
              <a:rPr lang="en-US" sz="2400" dirty="0" smtClean="0"/>
              <a:t>~ </a:t>
            </a:r>
            <a:r>
              <a:rPr lang="en-US" sz="2400" dirty="0"/>
              <a:t>1.5 M of population</a:t>
            </a:r>
            <a:endParaRPr lang="cs-CZ" sz="2400" dirty="0"/>
          </a:p>
        </p:txBody>
      </p:sp>
      <p:pic>
        <p:nvPicPr>
          <p:cNvPr id="5" name="Picture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6" name="Picture 1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88848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116680"/>
            <a:ext cx="2664296" cy="11753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56" y="6093233"/>
            <a:ext cx="3433068" cy="86415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56" y="5418293"/>
            <a:ext cx="3433068" cy="6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Tepelný ostrov</a:t>
            </a:r>
            <a:r>
              <a:rPr lang="en-US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18</a:t>
            </a:r>
            <a:r>
              <a:rPr lang="cs-CZ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-21</a:t>
            </a:r>
            <a:r>
              <a:rPr lang="cs-CZ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června</a:t>
            </a:r>
            <a:r>
              <a:rPr lang="en-US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</a:t>
            </a:r>
            <a:endParaRPr 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980728"/>
            <a:ext cx="82423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7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1" y="-20177"/>
            <a:ext cx="8228160" cy="1144921"/>
          </a:xfrm>
          <a:ln/>
        </p:spPr>
        <p:txBody>
          <a:bodyPr vert="horz" wrap="square" lIns="74612" tIns="16589" rIns="74612" bIns="34925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cs-CZ" sz="3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Atmos</a:t>
            </a:r>
            <a:r>
              <a:rPr lang="cs-CZ" altLang="cs-CZ" sz="3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férické</a:t>
            </a:r>
            <a:r>
              <a:rPr lang="cs-CZ" altLang="cs-CZ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procesy v městské přízemní vrstvě</a:t>
            </a:r>
            <a:endParaRPr lang="en-US" alt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80" y="1116118"/>
            <a:ext cx="7539840" cy="55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836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48801" y="-20177"/>
            <a:ext cx="8228160" cy="114492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5207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cs-CZ" altLang="cs-CZ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Proč potřebujeme parametrizaci městských procesů?</a:t>
            </a:r>
            <a:endParaRPr lang="en-US" alt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76" y="1244290"/>
            <a:ext cx="8210880" cy="536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315976" y="4615685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152617" y="4615685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6139656" y="3784718"/>
            <a:ext cx="12960" cy="819446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5303017" y="3786158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139656" y="3786158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6976296" y="3784719"/>
            <a:ext cx="5760" cy="839609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5303017" y="3797679"/>
            <a:ext cx="12960" cy="819446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6148296" y="2976793"/>
            <a:ext cx="12960" cy="819446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311657" y="2976793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148296" y="2976793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6984936" y="2976793"/>
            <a:ext cx="5760" cy="839608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5311657" y="2988314"/>
            <a:ext cx="12960" cy="819446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174856" y="2562031"/>
            <a:ext cx="4976640" cy="31395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 b="1">
                <a:solidFill>
                  <a:srgbClr val="FF0000"/>
                </a:solidFill>
              </a:rPr>
              <a:t>10 km x 10 km grid of regional climate model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323176" y="2988314"/>
            <a:ext cx="823680" cy="80504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735680" y="561648"/>
            <a:ext cx="8166240" cy="8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207" rIns="0" bIns="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endParaRPr lang="en-US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00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1286056"/>
            <a:ext cx="7421760" cy="542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369" y="272189"/>
            <a:ext cx="9970183" cy="1144921"/>
          </a:xfrm>
          <a:ln/>
        </p:spPr>
        <p:txBody>
          <a:bodyPr vert="horz" wrap="square" lIns="74612" tIns="15207" rIns="74612" bIns="34925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cs-CZ" altLang="cs-CZ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dnešních modelech s vysokým rozlišením</a:t>
            </a:r>
            <a:endParaRPr lang="en-US" alt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978167" y="6175369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529847" y="6175369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6492407" y="3774637"/>
            <a:ext cx="24480" cy="2366168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940727" y="3753035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6492407" y="3753035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9042647" y="3748716"/>
            <a:ext cx="15840" cy="2451137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3940727" y="3786159"/>
            <a:ext cx="37440" cy="239065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6515447" y="1419989"/>
            <a:ext cx="1440" cy="2357528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965207" y="1386866"/>
            <a:ext cx="255168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515447" y="1386866"/>
            <a:ext cx="255168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9067128" y="1385427"/>
            <a:ext cx="15840" cy="2451137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3965208" y="1421431"/>
            <a:ext cx="37440" cy="239065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6"/>
          <a:stretch>
            <a:fillRect/>
          </a:stretch>
        </p:blipFill>
        <p:spPr bwMode="auto">
          <a:xfrm>
            <a:off x="2346647" y="6256018"/>
            <a:ext cx="1709280" cy="43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70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570647" y="6133606"/>
            <a:ext cx="6196320" cy="31395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 b="1">
                <a:solidFill>
                  <a:srgbClr val="FF0000"/>
                </a:solidFill>
              </a:rPr>
              <a:t>10 km x 10 km grid of regional climate model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047447" y="3776078"/>
            <a:ext cx="478080" cy="4320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589527" y="3776078"/>
            <a:ext cx="478080" cy="43204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589527" y="4200923"/>
            <a:ext cx="478080" cy="4320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047447" y="4200923"/>
            <a:ext cx="478080" cy="43204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346647" y="1417109"/>
            <a:ext cx="2217600" cy="54581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>
                <a:solidFill>
                  <a:srgbClr val="FFFFFF"/>
                </a:solidFill>
              </a:rPr>
              <a:t>Subgrid treatment </a:t>
            </a:r>
          </a:p>
          <a:p>
            <a:r>
              <a:rPr lang="en-US" altLang="cs-CZ">
                <a:solidFill>
                  <a:srgbClr val="FFFFFF"/>
                </a:solidFill>
              </a:rPr>
              <a:t>(2 km x 2 km)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34007" y="2239437"/>
            <a:ext cx="2073600" cy="1742583"/>
          </a:xfrm>
          <a:prstGeom prst="line">
            <a:avLst/>
          </a:prstGeom>
          <a:noFill/>
          <a:ln w="54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24" name="TextovéPole 29"/>
          <p:cNvSpPr txBox="1">
            <a:spLocks noChangeArrowheads="1"/>
          </p:cNvSpPr>
          <p:nvPr/>
        </p:nvSpPr>
        <p:spPr bwMode="auto">
          <a:xfrm>
            <a:off x="9855248" y="1285755"/>
            <a:ext cx="2217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800" dirty="0" smtClean="0"/>
              <a:t>Rozlišení </a:t>
            </a:r>
            <a:r>
              <a:rPr lang="en-US" altLang="cs-CZ" sz="1800" dirty="0" smtClean="0"/>
              <a:t>1 km </a:t>
            </a:r>
            <a:r>
              <a:rPr lang="cs-CZ" altLang="cs-CZ" sz="1800" dirty="0" smtClean="0"/>
              <a:t>pro předpověď počasí i kvality ovzduší </a:t>
            </a:r>
          </a:p>
          <a:p>
            <a:pPr eaLnBrk="1" hangingPunct="1"/>
            <a:r>
              <a:rPr lang="cs-CZ" altLang="cs-CZ" sz="1800" dirty="0" smtClean="0"/>
              <a:t>v </a:t>
            </a:r>
            <a:r>
              <a:rPr lang="en-US" altLang="cs-CZ" sz="1800" dirty="0" smtClean="0"/>
              <a:t>URBI PRAGENSI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191023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1286056"/>
            <a:ext cx="7421760" cy="542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369" y="272189"/>
            <a:ext cx="9970183" cy="1144921"/>
          </a:xfrm>
          <a:ln/>
        </p:spPr>
        <p:txBody>
          <a:bodyPr vert="horz" wrap="square" lIns="74612" tIns="15207" rIns="74612" bIns="34925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cs-CZ" altLang="cs-CZ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dnešních modelech s vysokým rozlišením</a:t>
            </a:r>
            <a:endParaRPr lang="en-US" alt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978167" y="6175369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529847" y="6175369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6492407" y="3774637"/>
            <a:ext cx="24480" cy="2366168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940727" y="3753035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6492407" y="3753035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9042647" y="3748716"/>
            <a:ext cx="15840" cy="2451137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3940727" y="3786159"/>
            <a:ext cx="37440" cy="239065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6515447" y="1419989"/>
            <a:ext cx="1440" cy="2357528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965207" y="1386866"/>
            <a:ext cx="255168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515447" y="1386866"/>
            <a:ext cx="255168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9067128" y="1385427"/>
            <a:ext cx="15840" cy="2451137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3965208" y="1421431"/>
            <a:ext cx="37440" cy="239065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6"/>
          <a:stretch>
            <a:fillRect/>
          </a:stretch>
        </p:blipFill>
        <p:spPr bwMode="auto">
          <a:xfrm>
            <a:off x="2346647" y="6256018"/>
            <a:ext cx="1709280" cy="43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70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570647" y="6133606"/>
            <a:ext cx="6196320" cy="31395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 b="1">
                <a:solidFill>
                  <a:srgbClr val="FF0000"/>
                </a:solidFill>
              </a:rPr>
              <a:t>10 km x 10 km grid of regional climate model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047447" y="3776078"/>
            <a:ext cx="478080" cy="4320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589527" y="3776078"/>
            <a:ext cx="478080" cy="43204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589527" y="4200923"/>
            <a:ext cx="478080" cy="4320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047447" y="4200923"/>
            <a:ext cx="478080" cy="43204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346647" y="1417109"/>
            <a:ext cx="2217600" cy="54581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>
                <a:solidFill>
                  <a:srgbClr val="FFFFFF"/>
                </a:solidFill>
              </a:rPr>
              <a:t>Subgrid treatment </a:t>
            </a:r>
          </a:p>
          <a:p>
            <a:r>
              <a:rPr lang="en-US" altLang="cs-CZ">
                <a:solidFill>
                  <a:srgbClr val="FFFFFF"/>
                </a:solidFill>
              </a:rPr>
              <a:t>(2 km x 2 km)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34007" y="2239437"/>
            <a:ext cx="2073600" cy="1742583"/>
          </a:xfrm>
          <a:prstGeom prst="line">
            <a:avLst/>
          </a:prstGeom>
          <a:noFill/>
          <a:ln w="54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24" name="TextovéPole 29"/>
          <p:cNvSpPr txBox="1">
            <a:spLocks noChangeArrowheads="1"/>
          </p:cNvSpPr>
          <p:nvPr/>
        </p:nvSpPr>
        <p:spPr bwMode="auto">
          <a:xfrm>
            <a:off x="9855248" y="1285755"/>
            <a:ext cx="2217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800" dirty="0" smtClean="0"/>
              <a:t>Rozlišení </a:t>
            </a:r>
            <a:r>
              <a:rPr lang="en-US" altLang="cs-CZ" sz="1800" dirty="0" smtClean="0"/>
              <a:t>1 km </a:t>
            </a:r>
            <a:r>
              <a:rPr lang="cs-CZ" altLang="cs-CZ" sz="1800" dirty="0" smtClean="0"/>
              <a:t>pro předpověď počasí i kvality ovzduší </a:t>
            </a:r>
          </a:p>
          <a:p>
            <a:pPr eaLnBrk="1" hangingPunct="1"/>
            <a:r>
              <a:rPr lang="cs-CZ" altLang="cs-CZ" sz="1800" dirty="0" smtClean="0"/>
              <a:t>v </a:t>
            </a:r>
            <a:r>
              <a:rPr lang="en-US" altLang="cs-CZ" sz="1800" dirty="0" smtClean="0"/>
              <a:t>URBI PRAGENSI</a:t>
            </a:r>
            <a:endParaRPr lang="cs-CZ" altLang="cs-CZ" sz="1800" dirty="0"/>
          </a:p>
        </p:txBody>
      </p:sp>
      <p:pic>
        <p:nvPicPr>
          <p:cNvPr id="25" name="Obrázek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450167" y="2801357"/>
            <a:ext cx="2660543" cy="391406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8" y="2085339"/>
            <a:ext cx="2682569" cy="189668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8" y="4237785"/>
            <a:ext cx="2682569" cy="18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26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9816" y="4205270"/>
            <a:ext cx="7200800" cy="1640158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Předpovědní portál Libuše</a:t>
            </a:r>
            <a:br>
              <a:rPr lang="cs-CZ" sz="6000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</a:br>
            <a:endParaRPr lang="cs-CZ" sz="6000" b="1" dirty="0" smtClean="0"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119336" y="44624"/>
          <a:ext cx="14398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dokument" r:id="rId3" imgW="1231200" imgH="1238400" progId="Word.Document.8">
                  <p:embed/>
                </p:oleObj>
              </mc:Choice>
              <mc:Fallback>
                <p:oleObj name="dokument" r:id="rId3" imgW="1231200" imgH="1238400" progId="Word.Document.8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36" y="44624"/>
                        <a:ext cx="14398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/>
          </p:nvPr>
        </p:nvGraphicFramePr>
        <p:xfrm>
          <a:off x="10623847" y="44624"/>
          <a:ext cx="15208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dokument" r:id="rId5" imgW="1234440" imgH="1238400" progId="Word.Document.8">
                  <p:embed/>
                </p:oleObj>
              </mc:Choice>
              <mc:Fallback>
                <p:oleObj name="dokument" r:id="rId5" imgW="1234440" imgH="1238400" progId="Word.Document.8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847" y="44624"/>
                        <a:ext cx="15208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>
            <p:extLst/>
          </p:nvPr>
        </p:nvGraphicFramePr>
        <p:xfrm>
          <a:off x="3096111" y="281094"/>
          <a:ext cx="593883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Document" r:id="rId7" imgW="6240620" imgH="1603019" progId="Word.Document.8">
                  <p:embed/>
                </p:oleObj>
              </mc:Choice>
              <mc:Fallback>
                <p:oleObj name="Document" r:id="rId7" imgW="6240620" imgH="1603019" progId="Word.Document.8">
                  <p:embed/>
                  <p:pic>
                    <p:nvPicPr>
                      <p:cNvPr id="10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111" y="281094"/>
                        <a:ext cx="5938838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7"/>
          <p:cNvGraphicFramePr>
            <a:graphicFrameLocks noChangeAspect="1"/>
          </p:cNvGraphicFramePr>
          <p:nvPr>
            <p:extLst/>
          </p:nvPr>
        </p:nvGraphicFramePr>
        <p:xfrm>
          <a:off x="5575675" y="6334972"/>
          <a:ext cx="53546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Document" r:id="rId9" imgW="5880628" imgH="597548" progId="Word.Document.8">
                  <p:embed/>
                </p:oleObj>
              </mc:Choice>
              <mc:Fallback>
                <p:oleObj name="Document" r:id="rId9" imgW="5880628" imgH="597548" progId="Word.Document.8">
                  <p:embed/>
                  <p:pic>
                    <p:nvPicPr>
                      <p:cNvPr id="10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675" y="6334972"/>
                        <a:ext cx="53546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0" name="Picture 1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1" name="Picture 1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3871" y="1568623"/>
            <a:ext cx="2252665" cy="99377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0" t="10212" r="14091" b="65752"/>
          <a:stretch/>
        </p:blipFill>
        <p:spPr bwMode="auto">
          <a:xfrm>
            <a:off x="216965" y="1654971"/>
            <a:ext cx="4398760" cy="288468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50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NTIFY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QUANTIF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NTIFY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NTIFY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QUANTIFY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QUANTIF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NTIFY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NTIFY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10419</TotalTime>
  <Words>1224</Words>
  <Application>Microsoft Office PowerPoint</Application>
  <PresentationFormat>Širokoúhlá obrazovka</PresentationFormat>
  <Paragraphs>176</Paragraphs>
  <Slides>21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6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39" baseType="lpstr">
      <vt:lpstr>MS PGothic</vt:lpstr>
      <vt:lpstr>Arial</vt:lpstr>
      <vt:lpstr>Calibri</vt:lpstr>
      <vt:lpstr>Droid Sans Fallback</vt:lpstr>
      <vt:lpstr>Monotype Corsiva</vt:lpstr>
      <vt:lpstr>Symbol</vt:lpstr>
      <vt:lpstr>Tahoma</vt:lpstr>
      <vt:lpstr>Times New Roman</vt:lpstr>
      <vt:lpstr>Webdings</vt:lpstr>
      <vt:lpstr>Wingdings</vt:lpstr>
      <vt:lpstr>Ocean</vt:lpstr>
      <vt:lpstr>QUANTIFY</vt:lpstr>
      <vt:lpstr>1_Ocean</vt:lpstr>
      <vt:lpstr>1_QUANTIFY</vt:lpstr>
      <vt:lpstr>Office-tema</vt:lpstr>
      <vt:lpstr>1_Office-tema</vt:lpstr>
      <vt:lpstr>dokument</vt:lpstr>
      <vt:lpstr>Document</vt:lpstr>
      <vt:lpstr>Projekt CORDEX – FPS Urbanization and Regional Climate Change  „Proof of concept“ v rámci projektu URBI PRAGENSI </vt:lpstr>
      <vt:lpstr>Motivace</vt:lpstr>
      <vt:lpstr>Projekt URBI PRAGENSI</vt:lpstr>
      <vt:lpstr>Tepelný ostrov 18.-21. června 2017</vt:lpstr>
      <vt:lpstr>Atmosférické procesy v městské přízemní vrstvě</vt:lpstr>
      <vt:lpstr>Proč potřebujeme parametrizaci městských procesů?</vt:lpstr>
      <vt:lpstr>V dnešních modelech s vysokým rozlišením</vt:lpstr>
      <vt:lpstr>V dnešních modelech s vysokým rozlišením</vt:lpstr>
      <vt:lpstr>Předpovědní portál Libuše </vt:lpstr>
      <vt:lpstr>WRF forecast mode with SLUCM (3km)</vt:lpstr>
      <vt:lpstr>Intenzita tepelného ostrova města (den vs. noc)</vt:lpstr>
      <vt:lpstr>Shrnutí</vt:lpstr>
      <vt:lpstr>Prezentace aplikace PowerPoint</vt:lpstr>
      <vt:lpstr>     CORDEX</vt:lpstr>
      <vt:lpstr>     CORDEX Phase 2</vt:lpstr>
      <vt:lpstr>     CORDEX Phase 2 - FPS</vt:lpstr>
      <vt:lpstr>Prezentace aplikace PowerPoint</vt:lpstr>
      <vt:lpstr>Prezentace aplikace PowerPoint</vt:lpstr>
      <vt:lpstr>Prezentace aplikace PowerPoint</vt:lpstr>
      <vt:lpstr>Prezentace aplikace PowerPoint</vt:lpstr>
      <vt:lpstr>Acknowledgement      </vt:lpstr>
    </vt:vector>
  </TitlesOfParts>
  <Company>KMOP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 Quality  and  Urban  Forcing  in  Central  Europe</dc:title>
  <dc:creator>Tomas Halenka</dc:creator>
  <cp:lastModifiedBy>Tomáš Halenka</cp:lastModifiedBy>
  <cp:revision>484</cp:revision>
  <cp:lastPrinted>2001-10-14T23:16:26Z</cp:lastPrinted>
  <dcterms:created xsi:type="dcterms:W3CDTF">2001-10-11T02:12:09Z</dcterms:created>
  <dcterms:modified xsi:type="dcterms:W3CDTF">2021-12-02T07:25:49Z</dcterms:modified>
</cp:coreProperties>
</file>