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3" r:id="rId2"/>
    <p:sldId id="345" r:id="rId3"/>
    <p:sldId id="346" r:id="rId4"/>
    <p:sldId id="34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MDA" lastIdx="16" clrIdx="0"/>
  <p:cmAuthor id="1" name="Filip Kuchar" initials="F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5" d="100"/>
          <a:sy n="65" d="100"/>
        </p:scale>
        <p:origin x="131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4B05-41A8-44A7-8455-A8FFAB15AFBA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EFBED-09B7-4DDD-A19C-1D4A555A1F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6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8250-9F9A-4942-AFC4-66FBB0BFC9BC}" type="datetimeFigureOut">
              <a:rPr lang="cs-CZ" smtClean="0"/>
              <a:pPr/>
              <a:t>12.02.2017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9D9F-10A5-4CE9-9BD4-308CA4DE8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214422"/>
            <a:ext cx="8928992" cy="1350482"/>
          </a:xfrm>
        </p:spPr>
        <p:txBody>
          <a:bodyPr>
            <a:normAutofit/>
          </a:bodyPr>
          <a:lstStyle/>
          <a:p>
            <a:pPr lvl="0"/>
            <a:r>
              <a:rPr lang="cs-CZ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Polytechnická hnízda pro </a:t>
            </a:r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Prahu</a:t>
            </a:r>
            <a:r>
              <a:rPr lang="cs-CZ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000" i="1" dirty="0" smtClean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Partnery </a:t>
            </a:r>
            <a:r>
              <a:rPr lang="cs-CZ" altLang="cs-CZ" sz="2000" i="1" dirty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projektu </a:t>
            </a:r>
            <a:r>
              <a:rPr lang="cs-CZ" altLang="cs-CZ" sz="2000" i="1" dirty="0" smtClean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jsou </a:t>
            </a:r>
            <a:r>
              <a:rPr lang="cs-CZ" altLang="cs-CZ" sz="2000" i="1" dirty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Hospodářská komora </a:t>
            </a:r>
            <a:r>
              <a:rPr lang="cs-CZ" altLang="cs-CZ" sz="2000" i="1" dirty="0" err="1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hl.m</a:t>
            </a:r>
            <a:r>
              <a:rPr lang="cs-CZ" altLang="cs-CZ" sz="2000" i="1" dirty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. Prahy a cechy </a:t>
            </a:r>
            <a:r>
              <a:rPr lang="cs-CZ" altLang="cs-CZ" sz="2000" i="1" dirty="0" smtClean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řemeslníků</a:t>
            </a:r>
            <a:endParaRPr lang="cs-CZ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780928"/>
            <a:ext cx="9144000" cy="4077072"/>
          </a:xfrm>
        </p:spPr>
        <p:txBody>
          <a:bodyPr>
            <a:noAutofit/>
          </a:bodyPr>
          <a:lstStyle/>
          <a:p>
            <a:pPr lvl="0" algn="l">
              <a:spcBef>
                <a:spcPct val="0"/>
              </a:spcBef>
            </a:pPr>
            <a:r>
              <a:rPr lang="cs-CZ" altLang="cs-CZ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Cílem je vybudování sítě dílen na SŠ pro ZŠ</a:t>
            </a:r>
            <a:endParaRPr lang="cs-CZ" altLang="cs-CZ" sz="1400" i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l"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v</a:t>
            </a: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ychází ze stávající nabídky a zkušeností aktivních SŠ</a:t>
            </a: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má za cíl plošně pokrýt celé území Prahy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zajištění dostupnosti a plošné informovanosti o nabídce</a:t>
            </a: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ZŠ získají komplexní program polytechnického vzdělávání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časová dotace, vzorový ŠVP, pracovní listy, jednotná podoba dílen</a:t>
            </a: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znalosti čekají na žáky i učitele základních škol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v</a:t>
            </a: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ytvoření certifikovaného vzdělávacího kurzu pro DVPP</a:t>
            </a:r>
          </a:p>
        </p:txBody>
      </p:sp>
      <p:pic>
        <p:nvPicPr>
          <p:cNvPr id="7" name="Obrázek 6" descr="MH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85728"/>
            <a:ext cx="785818" cy="785818"/>
          </a:xfrm>
          <a:prstGeom prst="rect">
            <a:avLst/>
          </a:prstGeom>
        </p:spPr>
      </p:pic>
      <p:pic>
        <p:nvPicPr>
          <p:cNvPr id="8" name="Obrázek 7" descr="Logolink_OP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357982" cy="141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214422"/>
            <a:ext cx="8928992" cy="846426"/>
          </a:xfrm>
        </p:spPr>
        <p:txBody>
          <a:bodyPr>
            <a:normAutofit/>
          </a:bodyPr>
          <a:lstStyle/>
          <a:p>
            <a:pPr lvl="0"/>
            <a:r>
              <a:rPr lang="cs-CZ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projektu byla již zahájena</a:t>
            </a:r>
            <a:endParaRPr lang="cs-CZ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653136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vychází ze stávající nabídky a zkušeností aktivních SŠ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akcí SŠ – jako jsou Dny otevřených dveří, Top kempy aj.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pilotního projektu dílen SŠ na Jarově, HK s MČ Praha 9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představení </a:t>
            </a: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řemesel v rámci pilotního kroužku „Kdo umí, ten umí“ </a:t>
            </a: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 přípravu projektu byl sestaven přípravný tým 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tým je složen ze zástupců KAP, MHMP, SŠ, ZŠ a HK HMP </a:t>
            </a: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 ZŠ budou připraveny v každé SŠ stejný rozsah 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02.2017 </a:t>
            </a:r>
            <a:r>
              <a:rPr lang="cs-CZ" alt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vytvoření sítě škol + </a:t>
            </a: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vzhledu </a:t>
            </a:r>
            <a:r>
              <a:rPr lang="cs-CZ" alt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dílen + obsahu </a:t>
            </a: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vzdělávání</a:t>
            </a:r>
            <a:endParaRPr lang="cs-CZ" altLang="cs-CZ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03.2017 </a:t>
            </a:r>
            <a:r>
              <a:rPr lang="cs-CZ" alt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vytvoření </a:t>
            </a: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PL do ŠVP ZŠ </a:t>
            </a:r>
            <a:r>
              <a:rPr lang="cs-CZ" alt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a vzdělávacího kurzu pro učitele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04.2017 </a:t>
            </a:r>
            <a:r>
              <a:rPr lang="cs-CZ" alt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představení programu MČ a ředitelům </a:t>
            </a: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ZŠ</a:t>
            </a: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Obrázek 6" descr="MH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85728"/>
            <a:ext cx="785818" cy="785818"/>
          </a:xfrm>
          <a:prstGeom prst="rect">
            <a:avLst/>
          </a:prstGeom>
        </p:spPr>
      </p:pic>
      <p:pic>
        <p:nvPicPr>
          <p:cNvPr id="8" name="Obrázek 7" descr="Logolink_OP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357982" cy="141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214422"/>
            <a:ext cx="8928992" cy="846426"/>
          </a:xfrm>
        </p:spPr>
        <p:txBody>
          <a:bodyPr>
            <a:normAutofit/>
          </a:bodyPr>
          <a:lstStyle/>
          <a:p>
            <a:pPr lvl="0"/>
            <a:r>
              <a:rPr lang="cs-CZ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Dílny dostupné pro všechny ZŠ</a:t>
            </a:r>
            <a:endParaRPr lang="cs-CZ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653136"/>
          </a:xfrm>
        </p:spPr>
        <p:txBody>
          <a:bodyPr>
            <a:noAutofit/>
          </a:bodyPr>
          <a:lstStyle/>
          <a:p>
            <a:pPr lvl="0" algn="l">
              <a:spcBef>
                <a:spcPct val="0"/>
              </a:spcBef>
            </a:pPr>
            <a:r>
              <a:rPr lang="cs-CZ" altLang="cs-CZ" dirty="0">
                <a:solidFill>
                  <a:prstClr val="black"/>
                </a:solidFill>
                <a:latin typeface="Calibri" panose="020F0502020204030204" pitchFamily="34" charset="0"/>
              </a:rPr>
              <a:t>P</a:t>
            </a:r>
            <a:r>
              <a:rPr lang="cs-CZ" alt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rojekt je připravován s důrazem: </a:t>
            </a:r>
          </a:p>
          <a:p>
            <a:pPr lvl="0" algn="l">
              <a:spcBef>
                <a:spcPct val="0"/>
              </a:spcBef>
            </a:pPr>
            <a:endParaRPr lang="cs-CZ" altLang="cs-CZ" sz="8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dostupnost</a:t>
            </a: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kdy cílem je zajistit dostupnost dílen základním školám do ½ hod. </a:t>
            </a: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praktičnost</a:t>
            </a: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kdy by dílny měly být 1x na 4hod. v měsíci</a:t>
            </a:r>
          </a:p>
          <a:p>
            <a:pPr lvl="1" algn="l">
              <a:spcBef>
                <a:spcPct val="0"/>
              </a:spcBef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moderní technologie</a:t>
            </a: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kdy výuka bude obsahovat</a:t>
            </a:r>
            <a:endParaRPr lang="cs-CZ" altLang="cs-CZ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seznámení s jednotlivými typy materiálů – klasické dílny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přípravu na nové výzvy – práce s robotickými stavebnicemi </a:t>
            </a: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komplexnost</a:t>
            </a: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kdy dílny budou doplněny odpoledními kroužky pro seznámení s řemesly</a:t>
            </a:r>
          </a:p>
          <a:p>
            <a:pPr marL="800100" lvl="1" indent="-342900" algn="l">
              <a:spcBef>
                <a:spcPct val="0"/>
              </a:spcBef>
            </a:pPr>
            <a:endParaRPr lang="cs-CZ" altLang="cs-CZ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Obrázek 6" descr="MH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85728"/>
            <a:ext cx="785818" cy="785818"/>
          </a:xfrm>
          <a:prstGeom prst="rect">
            <a:avLst/>
          </a:prstGeom>
        </p:spPr>
      </p:pic>
      <p:pic>
        <p:nvPicPr>
          <p:cNvPr id="8" name="Obrázek 7" descr="Logolink_OP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357982" cy="141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8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214422"/>
            <a:ext cx="8928992" cy="846426"/>
          </a:xfrm>
        </p:spPr>
        <p:txBody>
          <a:bodyPr>
            <a:normAutofit/>
          </a:bodyPr>
          <a:lstStyle/>
          <a:p>
            <a:pPr lvl="0"/>
            <a:r>
              <a:rPr lang="cs-CZ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vidíme přínos dílen pro ZŠ</a:t>
            </a:r>
            <a:endParaRPr lang="cs-CZ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653136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umožnit ZŠ dosáhnout na potřebnějším vybavením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omezené zdroje z výzev mohou ZŠ směřovat na učebny pro cizí jazyky, matematiku, přírodní vědy apod. </a:t>
            </a: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m</a:t>
            </a: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ožnost zajistit si dílny bez starostí</a:t>
            </a: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spolu s dílnami ZŠ získá pracovní listy, ŠVP a kurz pro učitele</a:t>
            </a:r>
          </a:p>
          <a:p>
            <a:pPr lvl="1" algn="l">
              <a:spcBef>
                <a:spcPct val="0"/>
              </a:spcBef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možnost zbavit se starostí se zajištěním dílen v ZŠ</a:t>
            </a:r>
            <a:endParaRPr lang="cs-CZ" altLang="cs-CZ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má ZŠ zodpovězeno jak zajistí provoz dílen: kdo a kde je bude učit? Zač pořídím materiál? Jak zajistím opravu a obnovu nářadí?</a:t>
            </a: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endParaRPr lang="cs-CZ" altLang="cs-CZ" sz="1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možnost připravit se na budoucnost</a:t>
            </a:r>
            <a:endParaRPr lang="cs-CZ" altLang="cs-CZ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lvl="1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cs-CZ" altLang="cs-C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 certifikovaným učitelem a metodickými listy čekají ZŠ nové výzvy </a:t>
            </a:r>
            <a:endParaRPr lang="cs-CZ" altLang="cs-CZ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7" name="Obrázek 6" descr="MH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285728"/>
            <a:ext cx="785818" cy="785818"/>
          </a:xfrm>
          <a:prstGeom prst="rect">
            <a:avLst/>
          </a:prstGeom>
        </p:spPr>
      </p:pic>
      <p:pic>
        <p:nvPicPr>
          <p:cNvPr id="8" name="Obrázek 7" descr="Logolink_OP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357982" cy="141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5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4529</TotalTime>
  <Words>356</Words>
  <Application>Microsoft Office PowerPoint</Application>
  <PresentationFormat>Předvádění na obrazovce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Polytechnická hnízda pro Prahu  Partnery projektu jsou Hospodářská komora hl.m. Prahy a cechy řemeslníků</vt:lpstr>
      <vt:lpstr>Příprava projektu byla již zahájena</vt:lpstr>
      <vt:lpstr>Dílny dostupné pro všechny ZŠ</vt:lpstr>
      <vt:lpstr>Kde vidíme přínos dílen pro ZŠ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Krajský akční plán vzdělávání v hl. m. Praze</dc:title>
  <dc:creator>PC</dc:creator>
  <cp:lastModifiedBy>Irena Ropková</cp:lastModifiedBy>
  <cp:revision>330</cp:revision>
  <dcterms:created xsi:type="dcterms:W3CDTF">2016-05-18T07:33:12Z</dcterms:created>
  <dcterms:modified xsi:type="dcterms:W3CDTF">2017-02-12T17:06:53Z</dcterms:modified>
</cp:coreProperties>
</file>